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 id="2147484736" r:id="rId2"/>
  </p:sldMasterIdLst>
  <p:notesMasterIdLst>
    <p:notesMasterId r:id="rId18"/>
  </p:notesMasterIdLst>
  <p:handoutMasterIdLst>
    <p:handoutMasterId r:id="rId19"/>
  </p:handoutMasterIdLst>
  <p:sldIdLst>
    <p:sldId id="1627" r:id="rId3"/>
    <p:sldId id="1781" r:id="rId4"/>
    <p:sldId id="1684" r:id="rId5"/>
    <p:sldId id="1836" r:id="rId6"/>
    <p:sldId id="1837" r:id="rId7"/>
    <p:sldId id="1903" r:id="rId8"/>
    <p:sldId id="1838" r:id="rId9"/>
    <p:sldId id="2134805594" r:id="rId10"/>
    <p:sldId id="1894" r:id="rId11"/>
    <p:sldId id="1898" r:id="rId12"/>
    <p:sldId id="1899" r:id="rId13"/>
    <p:sldId id="1901" r:id="rId14"/>
    <p:sldId id="2134805637" r:id="rId15"/>
    <p:sldId id="2134805638" r:id="rId16"/>
    <p:sldId id="2134805601"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41"/>
    <a:srgbClr val="4BCBEE"/>
    <a:srgbClr val="1392B4"/>
    <a:srgbClr val="0B556A"/>
    <a:srgbClr val="59B4D9"/>
    <a:srgbClr val="EBEBEB"/>
    <a:srgbClr val="FFFFFF"/>
    <a:srgbClr val="FFF100"/>
    <a:srgbClr val="75757A"/>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42" autoAdjust="0"/>
  </p:normalViewPr>
  <p:slideViewPr>
    <p:cSldViewPr snapToGrid="0">
      <p:cViewPr varScale="1">
        <p:scale>
          <a:sx n="87" d="100"/>
          <a:sy n="87" d="100"/>
        </p:scale>
        <p:origin x="584" y="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2/6/2023 11:45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2/6/2023 11:45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dirty="0"/>
              <a:t>Before delivering this presentation, review the associated modules on Microsoft Learn (</a:t>
            </a:r>
            <a:r>
              <a:rPr lang="en-US" sz="1000" i="1" dirty="0">
                <a:solidFill>
                  <a:schemeClr val="tx2"/>
                </a:solidFill>
              </a:rPr>
              <a:t>https://aka.ms/mslearn-purview)</a:t>
            </a:r>
            <a:r>
              <a:rPr lang="en-US" sz="900" i="1" dirty="0"/>
              <a:t> and complete the exercises.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dirty="0"/>
              <a:t>Before starting your delivery, prepare a lab environment for the first demonstration by running the setup script.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Use the slide to describe a high-level process (left to right) for using Microsoft Purview to catalog data assets in Azure Synapse Analytics to that data engineers, analysts, and scientists can find sources of data in the Azure Synapse Analytics workspace; including:</a:t>
            </a:r>
          </a:p>
          <a:p>
            <a:pPr marL="171450" indent="-171450">
              <a:buFont typeface="Arial" panose="020B0604020202020204" pitchFamily="34" charset="0"/>
              <a:buChar char="•"/>
            </a:pPr>
            <a:r>
              <a:rPr lang="en-US" i="1" dirty="0"/>
              <a:t>Files in data lake storage</a:t>
            </a:r>
          </a:p>
          <a:p>
            <a:pPr marL="171450" indent="-171450">
              <a:buFont typeface="Arial" panose="020B0604020202020204" pitchFamily="34" charset="0"/>
              <a:buChar char="•"/>
            </a:pPr>
            <a:r>
              <a:rPr lang="en-US" i="1" dirty="0"/>
              <a:t>Tables in dedicated SQL pools (data warehouses)</a:t>
            </a:r>
          </a:p>
          <a:p>
            <a:pPr marL="171450" indent="-171450">
              <a:buFont typeface="Arial" panose="020B0604020202020204" pitchFamily="34" charset="0"/>
              <a:buChar char="•"/>
            </a:pPr>
            <a:r>
              <a:rPr lang="en-US" i="1" dirty="0"/>
              <a:t>External tables and views in serverless SQL pools</a:t>
            </a:r>
          </a:p>
          <a:p>
            <a:pPr marL="171450" indent="-171450">
              <a:buFont typeface="Arial" panose="020B0604020202020204" pitchFamily="34" charset="0"/>
              <a:buChar char="•"/>
            </a:pPr>
            <a:endParaRPr lang="en-US" i="1" dirty="0"/>
          </a:p>
          <a:p>
            <a:pPr marL="0" indent="0">
              <a:buFont typeface="Arial" panose="020B0604020202020204" pitchFamily="34" charset="0"/>
              <a:buNone/>
            </a:pPr>
            <a:r>
              <a:rPr lang="en-US" i="1" dirty="0"/>
              <a:t>Students will get a chance to go through this process in the lab.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36673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Again, the slide shows a high-level process – this time for making the Microsoft Purview data asset catalog searchable from Azure Synapse Studio (so data engineers, analysts, and scientists can find sources of data throughout the enterprise). Again students will do this in the lab.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0428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Data lineage is a critical element of a data governance solution, and lineage tracking may be required for auditing and compliance purposes.</a:t>
            </a:r>
          </a:p>
          <a:p>
            <a:endParaRPr lang="en-US" i="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60026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exercise will take a minimum of 40 minutes to complete, including 5-10 minutes at the start to set up the environment.</a:t>
            </a:r>
          </a:p>
          <a:p>
            <a:r>
              <a:rPr lang="en-US" i="1" dirty="0"/>
              <a:t>Not all students work at the same pace, so you should allow an hour or more as necessary for your class.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52887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6179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Encourage students to review the online material on Microsoft Learn on which this presentation is based.</a:t>
            </a:r>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8079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no hands-on labs associated with this slide deck – Govern data across an enterprise.</a:t>
            </a:r>
            <a:br>
              <a:rPr lang="en-US" dirty="0"/>
            </a:b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2/6/2023 11:45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1" dirty="0">
                <a:solidFill>
                  <a:srgbClr val="E6E6E6"/>
                </a:solidFill>
                <a:effectLst/>
                <a:latin typeface="Segoe UI" panose="020B0502040204020203" pitchFamily="34" charset="0"/>
              </a:rPr>
              <a:t>Microsoft Purview is a unified data governance service that helps you manage and govern your on-premises, multi-cloud, and software-as-a-service (SaaS) data. Easily create a holistic, up-to-date map of your data landscape with automated data discovery, sensitive data classification, and end-to-end data lineage. Empower data consumers to find valuable, trustworthy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1" dirty="0">
              <a:solidFill>
                <a:srgbClr val="E6E6E6"/>
              </a:solidFill>
              <a:effectLst/>
              <a:latin typeface="Segoe UI" panose="020B0502040204020203" pitchFamily="34" charset="0"/>
            </a:endParaRPr>
          </a:p>
          <a:p>
            <a:pPr algn="l"/>
            <a:r>
              <a:rPr lang="en-US" b="0" i="1" dirty="0">
                <a:solidFill>
                  <a:srgbClr val="E6E6E6"/>
                </a:solidFill>
                <a:effectLst/>
                <a:latin typeface="Segoe UI" panose="020B0502040204020203" pitchFamily="34" charset="0"/>
              </a:rPr>
              <a:t>The Microsoft Purview governance portal allows you to:</a:t>
            </a:r>
          </a:p>
          <a:p>
            <a:pPr algn="l">
              <a:buFont typeface="Arial" panose="020B0604020202020204" pitchFamily="34" charset="0"/>
              <a:buChar char="•"/>
            </a:pPr>
            <a:r>
              <a:rPr lang="en-US" b="0" i="1" dirty="0">
                <a:solidFill>
                  <a:srgbClr val="E6E6E6"/>
                </a:solidFill>
                <a:effectLst/>
                <a:latin typeface="Segoe UI" panose="020B0502040204020203" pitchFamily="34" charset="0"/>
              </a:rPr>
              <a:t>Create a holistic, up-to-date map of your data landscape with automated data discovery, sensitive data classification, and end-to-end data lineage.</a:t>
            </a:r>
          </a:p>
          <a:p>
            <a:pPr algn="l">
              <a:buFont typeface="Arial" panose="020B0604020202020204" pitchFamily="34" charset="0"/>
              <a:buChar char="•"/>
            </a:pPr>
            <a:r>
              <a:rPr lang="en-US" b="0" i="1" dirty="0">
                <a:solidFill>
                  <a:srgbClr val="E6E6E6"/>
                </a:solidFill>
                <a:effectLst/>
                <a:latin typeface="Segoe UI" panose="020B0502040204020203" pitchFamily="34" charset="0"/>
              </a:rPr>
              <a:t>Enable data curators to manage and secure your data estate.</a:t>
            </a:r>
          </a:p>
          <a:p>
            <a:pPr algn="l">
              <a:buFont typeface="Arial" panose="020B0604020202020204" pitchFamily="34" charset="0"/>
              <a:buChar char="•"/>
            </a:pPr>
            <a:r>
              <a:rPr lang="en-US" b="0" i="1" dirty="0">
                <a:solidFill>
                  <a:srgbClr val="E6E6E6"/>
                </a:solidFill>
                <a:effectLst/>
                <a:latin typeface="Segoe UI" panose="020B0502040204020203" pitchFamily="34" charset="0"/>
              </a:rPr>
              <a:t>Empower data consumers to find valuable, trustworthy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1" dirty="0">
              <a:solidFill>
                <a:srgbClr val="E6E6E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1" dirty="0">
                <a:solidFill>
                  <a:srgbClr val="E6E6E6"/>
                </a:solidFill>
                <a:effectLst/>
                <a:latin typeface="Segoe UI" panose="020B0502040204020203" pitchFamily="34" charset="0"/>
              </a:rPr>
              <a:t>The main elements are the Microsoft Purview Data Map, Purview Data Catalog, and Purview Data Estate Insights. Microsoft Purview Data Map powers the Purview Data Catalog and Purview Data Estate Insights as unified experiences within the Microsoft Purview governance portal.</a:t>
            </a:r>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1" dirty="0"/>
          </a:p>
          <a:p>
            <a:endParaRPr lang="en-US" i="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87533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core operational theory:</a:t>
            </a:r>
          </a:p>
          <a:p>
            <a:pPr marL="342900" lvl="1" indent="-342900">
              <a:buFont typeface="Arial" panose="020B0604020202020204" pitchFamily="34" charset="0"/>
              <a:buChar char="•"/>
            </a:pPr>
            <a:r>
              <a:rPr lang="en-US" b="1" i="1" dirty="0"/>
              <a:t>1) Load data in the Data Map</a:t>
            </a:r>
          </a:p>
          <a:p>
            <a:pPr marL="685800" lvl="2" indent="-342900"/>
            <a:r>
              <a:rPr lang="en-US" i="1" dirty="0"/>
              <a:t>Register and scan data sources at collection level. Use out-of-the-box or custom scan rules.</a:t>
            </a:r>
          </a:p>
          <a:p>
            <a:pPr marL="685800" lvl="2" indent="-342900"/>
            <a:r>
              <a:rPr lang="en-US" i="1" dirty="0"/>
              <a:t>View in Data Map</a:t>
            </a:r>
          </a:p>
          <a:p>
            <a:pPr marL="342900" lvl="1" indent="-342900">
              <a:buFont typeface="Arial" panose="020B0604020202020204" pitchFamily="34" charset="0"/>
              <a:buChar char="•"/>
            </a:pPr>
            <a:r>
              <a:rPr lang="en-US" b="1" i="1" dirty="0"/>
              <a:t>2) Browse and search information</a:t>
            </a:r>
          </a:p>
          <a:p>
            <a:pPr marL="0" indent="0">
              <a:buNone/>
            </a:pPr>
            <a:endParaRPr lang="en-US" i="1" dirty="0"/>
          </a:p>
          <a:p>
            <a:pPr marL="0" indent="0">
              <a:buNone/>
            </a:pPr>
            <a:r>
              <a:rPr lang="en-US" b="0" i="1" dirty="0">
                <a:solidFill>
                  <a:srgbClr val="E6E6E6"/>
                </a:solidFill>
                <a:effectLst/>
                <a:latin typeface="Segoe UI" panose="020B0502040204020203" pitchFamily="34" charset="0"/>
              </a:rPr>
              <a:t>Before you can register and scan data, it’s important to understand the concept of </a:t>
            </a:r>
            <a:r>
              <a:rPr lang="en-US" b="1" i="1" dirty="0">
                <a:solidFill>
                  <a:srgbClr val="E6E6E6"/>
                </a:solidFill>
                <a:effectLst/>
                <a:latin typeface="Segoe UI" panose="020B0502040204020203" pitchFamily="34" charset="0"/>
              </a:rPr>
              <a:t>collections</a:t>
            </a:r>
            <a:r>
              <a:rPr lang="en-US" b="0" i="1" dirty="0">
                <a:solidFill>
                  <a:srgbClr val="E6E6E6"/>
                </a:solidFill>
                <a:effectLst/>
                <a:latin typeface="Segoe UI" panose="020B0502040204020203" pitchFamily="34" charset="0"/>
              </a:rPr>
              <a:t>. In Microsoft Purview Data Catalog, collections are key concept because they drive permissions and asset protection. Collections are also used to understand data estate health and catalog usage and adoption.</a:t>
            </a:r>
          </a:p>
          <a:p>
            <a:pPr marL="0" indent="0">
              <a:buNone/>
            </a:pPr>
            <a:endParaRPr lang="en-US" b="0" i="1" dirty="0">
              <a:solidFill>
                <a:srgbClr val="E6E6E6"/>
              </a:solidFill>
              <a:effectLst/>
              <a:latin typeface="Segoe UI" panose="020B0502040204020203" pitchFamily="34" charset="0"/>
            </a:endParaRPr>
          </a:p>
          <a:p>
            <a:pPr marL="0" indent="0">
              <a:buNone/>
            </a:pPr>
            <a:r>
              <a:rPr lang="en-US" b="0" i="1" dirty="0">
                <a:solidFill>
                  <a:srgbClr val="E6E6E6"/>
                </a:solidFill>
                <a:effectLst/>
                <a:latin typeface="Segoe UI" panose="020B0502040204020203" pitchFamily="34" charset="0"/>
              </a:rPr>
              <a:t>To hydrate the data map, you need to register and scan your data sources, which is done at the collection level. Collections support organizational mapping of metadata. By using collections, you can manage and maintain data sources, scans, and assets in a hierarchy instead of a flat structure.</a:t>
            </a:r>
            <a:endParaRPr lang="en-US" i="1" dirty="0"/>
          </a:p>
          <a:p>
            <a:pPr marL="384432" lvl="1" indent="-171450">
              <a:buFontTx/>
              <a:buChar char="-"/>
            </a:pPr>
            <a:r>
              <a:rPr lang="en-US" i="1" dirty="0"/>
              <a:t>Data sources are </a:t>
            </a:r>
            <a:r>
              <a:rPr lang="en-US" b="1" i="1" dirty="0"/>
              <a:t>registered</a:t>
            </a:r>
            <a:r>
              <a:rPr lang="en-US" i="1" dirty="0"/>
              <a:t> and </a:t>
            </a:r>
            <a:r>
              <a:rPr lang="en-US" b="1" i="1" dirty="0"/>
              <a:t>scanned</a:t>
            </a:r>
            <a:r>
              <a:rPr lang="en-US" i="1" dirty="0"/>
              <a:t> in the Purview governance portal</a:t>
            </a:r>
          </a:p>
          <a:p>
            <a:pPr marL="384432" lvl="1" indent="-171450">
              <a:buFontTx/>
              <a:buChar char="-"/>
            </a:pPr>
            <a:r>
              <a:rPr lang="en-US" b="0" i="1" dirty="0">
                <a:solidFill>
                  <a:srgbClr val="E6E6E6"/>
                </a:solidFill>
                <a:effectLst/>
                <a:latin typeface="Segoe UI" panose="020B0502040204020203" pitchFamily="34" charset="0"/>
              </a:rPr>
              <a:t>Each data source will have specific requirements for </a:t>
            </a:r>
            <a:r>
              <a:rPr lang="en-US" b="1" i="1" dirty="0">
                <a:solidFill>
                  <a:srgbClr val="E6E6E6"/>
                </a:solidFill>
                <a:effectLst/>
                <a:latin typeface="Segoe UI" panose="020B0502040204020203" pitchFamily="34" charset="0"/>
              </a:rPr>
              <a:t>authenticating</a:t>
            </a:r>
            <a:r>
              <a:rPr lang="en-US" b="0" i="1" dirty="0">
                <a:solidFill>
                  <a:srgbClr val="E6E6E6"/>
                </a:solidFill>
                <a:effectLst/>
                <a:latin typeface="Segoe UI" panose="020B0502040204020203" pitchFamily="34" charset="0"/>
              </a:rPr>
              <a:t> and </a:t>
            </a:r>
            <a:r>
              <a:rPr lang="en-US" b="1" i="1" dirty="0">
                <a:solidFill>
                  <a:srgbClr val="E6E6E6"/>
                </a:solidFill>
                <a:effectLst/>
                <a:latin typeface="Segoe UI" panose="020B0502040204020203" pitchFamily="34" charset="0"/>
              </a:rPr>
              <a:t>configuration</a:t>
            </a:r>
            <a:r>
              <a:rPr lang="en-US" b="0" i="1" dirty="0">
                <a:solidFill>
                  <a:srgbClr val="E6E6E6"/>
                </a:solidFill>
                <a:effectLst/>
                <a:latin typeface="Segoe UI" panose="020B0502040204020203" pitchFamily="34" charset="0"/>
              </a:rPr>
              <a:t>, to permit scanning of the assets in that data source.</a:t>
            </a:r>
          </a:p>
          <a:p>
            <a:pPr marL="384432" lvl="1" indent="-171450">
              <a:buFontTx/>
              <a:buChar char="-"/>
            </a:pPr>
            <a:r>
              <a:rPr lang="en-US" b="0" i="1" dirty="0">
                <a:solidFill>
                  <a:srgbClr val="E6E6E6"/>
                </a:solidFill>
                <a:effectLst/>
                <a:latin typeface="Segoe UI" panose="020B0502040204020203" pitchFamily="34" charset="0"/>
              </a:rPr>
              <a:t>Metadata is used to help </a:t>
            </a:r>
            <a:r>
              <a:rPr lang="en-US" b="1" i="1" dirty="0">
                <a:solidFill>
                  <a:srgbClr val="E6E6E6"/>
                </a:solidFill>
                <a:effectLst/>
                <a:latin typeface="Segoe UI" panose="020B0502040204020203" pitchFamily="34" charset="0"/>
              </a:rPr>
              <a:t>classify</a:t>
            </a:r>
            <a:r>
              <a:rPr lang="en-US" b="0" i="1" dirty="0">
                <a:solidFill>
                  <a:srgbClr val="E6E6E6"/>
                </a:solidFill>
                <a:effectLst/>
                <a:latin typeface="Segoe UI" panose="020B0502040204020203" pitchFamily="34" charset="0"/>
              </a:rPr>
              <a:t> the data that is being scanned and made available in the catalog. The classification rules fall under 5 major categories: </a:t>
            </a:r>
          </a:p>
          <a:p>
            <a:pPr lvl="3" algn="l">
              <a:buFont typeface="Arial" panose="020B0604020202020204" pitchFamily="34" charset="0"/>
              <a:buChar char="•"/>
            </a:pPr>
            <a:r>
              <a:rPr lang="en-US" b="0" i="1" dirty="0">
                <a:solidFill>
                  <a:srgbClr val="E6E6E6"/>
                </a:solidFill>
                <a:effectLst/>
                <a:latin typeface="Segoe UI" panose="020B0502040204020203" pitchFamily="34" charset="0"/>
              </a:rPr>
              <a:t>Government - covers attributes such as government identity cards, driver license numbers, passport numbers, etc.</a:t>
            </a:r>
          </a:p>
          <a:p>
            <a:pPr lvl="3" algn="l">
              <a:buFont typeface="Arial" panose="020B0604020202020204" pitchFamily="34" charset="0"/>
              <a:buChar char="•"/>
            </a:pPr>
            <a:r>
              <a:rPr lang="en-US" b="0" i="1" dirty="0">
                <a:solidFill>
                  <a:srgbClr val="E6E6E6"/>
                </a:solidFill>
                <a:effectLst/>
                <a:latin typeface="Segoe UI" panose="020B0502040204020203" pitchFamily="34" charset="0"/>
              </a:rPr>
              <a:t>Financial - covers attributes such as bank account numbers or credit card numbers.</a:t>
            </a:r>
          </a:p>
          <a:p>
            <a:pPr lvl="3" algn="l">
              <a:buFont typeface="Arial" panose="020B0604020202020204" pitchFamily="34" charset="0"/>
              <a:buChar char="•"/>
            </a:pPr>
            <a:r>
              <a:rPr lang="en-US" b="0" i="1" dirty="0">
                <a:solidFill>
                  <a:srgbClr val="E6E6E6"/>
                </a:solidFill>
                <a:effectLst/>
                <a:latin typeface="Segoe UI" panose="020B0502040204020203" pitchFamily="34" charset="0"/>
              </a:rPr>
              <a:t>Personal - personal information such as a person's age, date of birth, email address, phone number, etc.</a:t>
            </a:r>
          </a:p>
          <a:p>
            <a:pPr lvl="3" algn="l">
              <a:buFont typeface="Arial" panose="020B0604020202020204" pitchFamily="34" charset="0"/>
              <a:buChar char="•"/>
            </a:pPr>
            <a:r>
              <a:rPr lang="en-US" b="0" i="1" dirty="0">
                <a:solidFill>
                  <a:srgbClr val="E6E6E6"/>
                </a:solidFill>
                <a:effectLst/>
                <a:latin typeface="Segoe UI" panose="020B0502040204020203" pitchFamily="34" charset="0"/>
              </a:rPr>
              <a:t>Security - attributes like passwords that may be stored.</a:t>
            </a:r>
          </a:p>
          <a:p>
            <a:pPr lvl="3" algn="l">
              <a:buFont typeface="Arial" panose="020B0604020202020204" pitchFamily="34" charset="0"/>
              <a:buChar char="•"/>
            </a:pPr>
            <a:r>
              <a:rPr lang="en-US" b="0" i="1" dirty="0">
                <a:solidFill>
                  <a:srgbClr val="E6E6E6"/>
                </a:solidFill>
                <a:effectLst/>
                <a:latin typeface="Segoe UI" panose="020B0502040204020203" pitchFamily="34" charset="0"/>
              </a:rPr>
              <a:t>Miscellaneous - attributes not covered in the other categories.</a:t>
            </a:r>
          </a:p>
          <a:p>
            <a:pPr marL="384432" lvl="1" indent="-171450">
              <a:buFontTx/>
              <a:buChar char="-"/>
            </a:pPr>
            <a:r>
              <a:rPr lang="en-US" b="0" i="1" dirty="0">
                <a:solidFill>
                  <a:srgbClr val="E6E6E6"/>
                </a:solidFill>
                <a:effectLst/>
                <a:latin typeface="Segoe UI" panose="020B0502040204020203" pitchFamily="34" charset="0"/>
              </a:rPr>
              <a:t>After registering sources, you’ll organize them into </a:t>
            </a:r>
            <a:r>
              <a:rPr lang="en-US" b="1" i="1" dirty="0">
                <a:solidFill>
                  <a:srgbClr val="E6E6E6"/>
                </a:solidFill>
                <a:effectLst/>
                <a:latin typeface="Segoe UI" panose="020B0502040204020203" pitchFamily="34" charset="0"/>
              </a:rPr>
              <a:t>Collections</a:t>
            </a:r>
            <a:r>
              <a:rPr lang="en-US" b="0" i="1" dirty="0">
                <a:solidFill>
                  <a:srgbClr val="E6E6E6"/>
                </a:solidFill>
                <a:effectLst/>
                <a:latin typeface="Segoe UI" panose="020B0502040204020203" pitchFamily="34" charset="0"/>
              </a:rPr>
              <a:t>. Collections are a way of grouping data assets into logical collections, to simplify management and discovery of assets within the catalog.</a:t>
            </a:r>
          </a:p>
          <a:p>
            <a:pPr marL="384432" lvl="1" indent="-171450">
              <a:buFontTx/>
              <a:buChar char="-"/>
            </a:pPr>
            <a:r>
              <a:rPr lang="en-US" b="0" i="1" dirty="0">
                <a:solidFill>
                  <a:srgbClr val="E6E6E6"/>
                </a:solidFill>
                <a:effectLst/>
                <a:latin typeface="Segoe UI" panose="020B0502040204020203" pitchFamily="34" charset="0"/>
              </a:rPr>
              <a:t>Collections can then be viewed in the </a:t>
            </a:r>
            <a:r>
              <a:rPr lang="en-US" b="1" i="1" dirty="0">
                <a:solidFill>
                  <a:srgbClr val="E6E6E6"/>
                </a:solidFill>
                <a:effectLst/>
                <a:latin typeface="Segoe UI" panose="020B0502040204020203" pitchFamily="34" charset="0"/>
              </a:rPr>
              <a:t>data map.</a:t>
            </a:r>
            <a:endParaRPr lang="en-US" b="1" i="1" dirty="0"/>
          </a:p>
          <a:p>
            <a:pPr marL="0" indent="0">
              <a:buNone/>
            </a:pPr>
            <a:endParaRPr lang="en-US" i="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98105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i="1" dirty="0"/>
              <a:t>This is a build slide.</a:t>
            </a:r>
          </a:p>
          <a:p>
            <a:pPr marL="384432" lvl="1" indent="-171450">
              <a:buFontTx/>
              <a:buChar char="-"/>
            </a:pPr>
            <a:r>
              <a:rPr lang="en-US" b="0" i="1" dirty="0">
                <a:solidFill>
                  <a:srgbClr val="E6E6E6"/>
                </a:solidFill>
                <a:effectLst/>
                <a:latin typeface="Segoe UI" panose="020B0502040204020203" pitchFamily="34" charset="0"/>
              </a:rPr>
              <a:t>Microsoft Purview allows you to search information from Data Map using Purview Catalog. You can perform text-based search and incorporate business context into the search as well.</a:t>
            </a:r>
          </a:p>
          <a:p>
            <a:pPr marL="384432" lvl="1" indent="-171450">
              <a:buFontTx/>
              <a:buChar char="-"/>
            </a:pPr>
            <a:r>
              <a:rPr lang="en-US" i="1" dirty="0"/>
              <a:t>Enable data discovery with:</a:t>
            </a:r>
          </a:p>
          <a:p>
            <a:pPr marL="499521" lvl="2" indent="-171450"/>
            <a:r>
              <a:rPr lang="en-US" i="1" dirty="0"/>
              <a:t>Semantic search and browse</a:t>
            </a:r>
          </a:p>
          <a:p>
            <a:pPr marL="499521" lvl="2" indent="-171450"/>
            <a:r>
              <a:rPr lang="en-US" i="1" dirty="0"/>
              <a:t>Business glossary and workflows</a:t>
            </a:r>
          </a:p>
          <a:p>
            <a:pPr marL="499521" lvl="2" indent="-171450"/>
            <a:r>
              <a:rPr lang="en-US" i="1" dirty="0"/>
              <a:t>Data lineage with sources, owners, transformations, and lifecycle</a:t>
            </a:r>
          </a:p>
          <a:p>
            <a:pPr marL="0" indent="0">
              <a:buNone/>
            </a:pPr>
            <a:endParaRPr lang="en-US" i="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56836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Consider the two cases on the slide – they represent scenarios in which Microsoft Purview may be a useful solution.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2/6/2023 11:45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41501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124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7129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4124417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9685424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940331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4267809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929595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055801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3173982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1839287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075049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20471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3019806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5849155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305178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1952717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2276523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697164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44009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3572224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0847355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52963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8871047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878238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1231934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0136529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462013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3337063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261692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3397968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757662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5925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7109417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4517952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3080092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2632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077705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807286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490148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3853387"/>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826327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8000242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9071303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2611514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2236648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3828652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42264185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613548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755389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28407586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93567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220059345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22991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185218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547064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5630229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330302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911466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7284305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6289018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426289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539495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8065608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5963394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922752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7925219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4777315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7541212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4006299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6045222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0510535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17878059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1260235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378617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theme" Target="../theme/theme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3196640950"/>
      </p:ext>
    </p:extLst>
  </p:cSld>
  <p:clrMap bg1="lt1" tx1="dk1" bg2="lt2" tx2="dk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 id="2147484742" r:id="rId6"/>
    <p:sldLayoutId id="2147484743" r:id="rId7"/>
    <p:sldLayoutId id="2147484744" r:id="rId8"/>
    <p:sldLayoutId id="2147484745" r:id="rId9"/>
    <p:sldLayoutId id="2147484746" r:id="rId10"/>
    <p:sldLayoutId id="2147484747" r:id="rId11"/>
    <p:sldLayoutId id="2147484748" r:id="rId12"/>
    <p:sldLayoutId id="2147484749" r:id="rId13"/>
    <p:sldLayoutId id="2147484750" r:id="rId14"/>
    <p:sldLayoutId id="2147484751" r:id="rId15"/>
    <p:sldLayoutId id="2147484752" r:id="rId16"/>
    <p:sldLayoutId id="2147484753" r:id="rId17"/>
    <p:sldLayoutId id="2147484754" r:id="rId18"/>
    <p:sldLayoutId id="2147484755" r:id="rId19"/>
    <p:sldLayoutId id="2147484756" r:id="rId20"/>
    <p:sldLayoutId id="2147484757" r:id="rId21"/>
    <p:sldLayoutId id="2147484758" r:id="rId22"/>
    <p:sldLayoutId id="2147484759" r:id="rId23"/>
    <p:sldLayoutId id="2147484760" r:id="rId24"/>
    <p:sldLayoutId id="2147484761" r:id="rId25"/>
    <p:sldLayoutId id="2147484762" r:id="rId26"/>
    <p:sldLayoutId id="2147484763" r:id="rId27"/>
    <p:sldLayoutId id="2147484764" r:id="rId28"/>
    <p:sldLayoutId id="2147484765" r:id="rId29"/>
    <p:sldLayoutId id="2147484766" r:id="rId30"/>
    <p:sldLayoutId id="2147484767" r:id="rId31"/>
    <p:sldLayoutId id="2147484768" r:id="rId32"/>
    <p:sldLayoutId id="2147484769" r:id="rId33"/>
    <p:sldLayoutId id="2147484770" r:id="rId34"/>
    <p:sldLayoutId id="2147484771" r:id="rId35"/>
    <p:sldLayoutId id="2147484772" r:id="rId36"/>
    <p:sldLayoutId id="2147484773" r:id="rId37"/>
    <p:sldLayoutId id="2147484774" r:id="rId38"/>
    <p:sldLayoutId id="2147484775" r:id="rId39"/>
    <p:sldLayoutId id="2147484776" r:id="rId40"/>
    <p:sldLayoutId id="2147484777" r:id="rId41"/>
    <p:sldLayoutId id="2147484778" r:id="rId42"/>
    <p:sldLayoutId id="2147484779" r:id="rId43"/>
    <p:sldLayoutId id="2147484780" r:id="rId44"/>
    <p:sldLayoutId id="2147484781" r:id="rId45"/>
    <p:sldLayoutId id="2147484782" r:id="rId46"/>
    <p:sldLayoutId id="2147484783" r:id="rId47"/>
    <p:sldLayoutId id="2147484784" r:id="rId48"/>
    <p:sldLayoutId id="2147484785" r:id="rId49"/>
    <p:sldLayoutId id="2147484786" r:id="rId50"/>
    <p:sldLayoutId id="2147484787" r:id="rId51"/>
    <p:sldLayoutId id="2147484788" r:id="rId52"/>
    <p:sldLayoutId id="2147484789" r:id="rId53"/>
    <p:sldLayoutId id="2147484790" r:id="rId54"/>
    <p:sldLayoutId id="2147484791" r:id="rId55"/>
    <p:sldLayoutId id="2147484792" r:id="rId56"/>
    <p:sldLayoutId id="2147484793" r:id="rId57"/>
    <p:sldLayoutId id="2147484794" r:id="rId58"/>
    <p:sldLayoutId id="2147484795" r:id="rId59"/>
    <p:sldLayoutId id="2147484796" r:id="rId60"/>
    <p:sldLayoutId id="2147484797" r:id="rId61"/>
    <p:sldLayoutId id="2147484798" r:id="rId62"/>
    <p:sldLayoutId id="2147484799" r:id="rId63"/>
    <p:sldLayoutId id="2147484800" r:id="rId64"/>
    <p:sldLayoutId id="2147484801" r:id="rId65"/>
    <p:sldLayoutId id="2147484802" r:id="rId66"/>
    <p:sldLayoutId id="2147484803" r:id="rId67"/>
    <p:sldLayoutId id="2147484804" r:id="rId68"/>
    <p:sldLayoutId id="2147484805" r:id="rId69"/>
    <p:sldLayoutId id="2147484806" r:id="rId70"/>
    <p:sldLayoutId id="2147484807" r:id="rId71"/>
    <p:sldLayoutId id="2147484808" r:id="rId7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31.emf"/></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14.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sz="3600" dirty="0">
                <a:solidFill>
                  <a:schemeClr val="tx1"/>
                </a:solidFill>
              </a:rPr>
              <a:t>Govern data across </a:t>
            </a:r>
            <a:r>
              <a:rPr lang="en-US" sz="3600">
                <a:solidFill>
                  <a:schemeClr val="tx1"/>
                </a:solidFill>
              </a:rPr>
              <a:t>an enterprise</a:t>
            </a:r>
            <a:endParaRPr lang="en-US" sz="3600" dirty="0">
              <a:solidFill>
                <a:schemeClr val="tx1"/>
              </a:solidFill>
            </a:endParaRP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a:xfrm>
            <a:off x="215591" y="433434"/>
            <a:ext cx="11976409" cy="680196"/>
          </a:xfrm>
        </p:spPr>
        <p:txBody>
          <a:bodyPr/>
          <a:lstStyle/>
          <a:p>
            <a:r>
              <a:rPr lang="en-US" dirty="0"/>
              <a:t>Catalog Azure Synapse Analytics data assets in Microsoft Purview</a:t>
            </a:r>
          </a:p>
        </p:txBody>
      </p:sp>
      <p:pic>
        <p:nvPicPr>
          <p:cNvPr id="7" name="Picture 6" descr="A diagram showing Microsoft Purview and the various data assets to which it requires access.">
            <a:extLst>
              <a:ext uri="{FF2B5EF4-FFF2-40B4-BE49-F238E27FC236}">
                <a16:creationId xmlns:a16="http://schemas.microsoft.com/office/drawing/2014/main" id="{F6E0D200-E601-C960-5646-2216AC782F9A}"/>
              </a:ext>
            </a:extLst>
          </p:cNvPr>
          <p:cNvPicPr>
            <a:picLocks noChangeAspect="1"/>
          </p:cNvPicPr>
          <p:nvPr/>
        </p:nvPicPr>
        <p:blipFill>
          <a:blip r:embed="rId3"/>
          <a:stretch>
            <a:fillRect/>
          </a:stretch>
        </p:blipFill>
        <p:spPr>
          <a:xfrm>
            <a:off x="95439" y="1256844"/>
            <a:ext cx="3954969" cy="2616872"/>
          </a:xfrm>
          <a:prstGeom prst="rect">
            <a:avLst/>
          </a:prstGeom>
        </p:spPr>
      </p:pic>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28"/>
          </p:nvPr>
        </p:nvSpPr>
        <p:spPr>
          <a:xfrm>
            <a:off x="202394" y="4239516"/>
            <a:ext cx="4130369" cy="2046714"/>
          </a:xfrm>
        </p:spPr>
        <p:txBody>
          <a:bodyPr/>
          <a:lstStyle/>
          <a:p>
            <a:r>
              <a:rPr lang="en-US" dirty="0">
                <a:solidFill>
                  <a:schemeClr val="tx1"/>
                </a:solidFill>
              </a:rPr>
              <a:t>Configure data access for Microsoft Purview</a:t>
            </a:r>
          </a:p>
          <a:p>
            <a:pPr marL="342900" indent="-342900">
              <a:buFont typeface="+mj-lt"/>
              <a:buAutoNum type="arabicPeriod"/>
            </a:pPr>
            <a:r>
              <a:rPr lang="en-US" dirty="0">
                <a:solidFill>
                  <a:schemeClr val="tx1"/>
                </a:solidFill>
                <a:latin typeface="+mn-lt"/>
              </a:rPr>
              <a:t>Read access to the Azure Synapse workspace</a:t>
            </a:r>
          </a:p>
          <a:p>
            <a:pPr marL="342900" indent="-342900">
              <a:buFont typeface="+mj-lt"/>
              <a:buAutoNum type="arabicPeriod"/>
            </a:pPr>
            <a:r>
              <a:rPr lang="en-US" dirty="0">
                <a:solidFill>
                  <a:schemeClr val="tx1"/>
                </a:solidFill>
                <a:latin typeface="+mn-lt"/>
              </a:rPr>
              <a:t>Read access to each SQL database that will be scanned</a:t>
            </a:r>
          </a:p>
          <a:p>
            <a:pPr marL="342900" indent="-342900">
              <a:buFont typeface="+mj-lt"/>
              <a:buAutoNum type="arabicPeriod"/>
            </a:pPr>
            <a:r>
              <a:rPr lang="en-US" dirty="0">
                <a:solidFill>
                  <a:schemeClr val="tx1"/>
                </a:solidFill>
                <a:latin typeface="+mn-lt"/>
              </a:rPr>
              <a:t>Read access to data lake storage</a:t>
            </a:r>
          </a:p>
        </p:txBody>
      </p:sp>
      <p:pic>
        <p:nvPicPr>
          <p:cNvPr id="8" name="Picture 7" descr="A screenshot of a data map in Microsoft Purview Governance Portal.">
            <a:extLst>
              <a:ext uri="{FF2B5EF4-FFF2-40B4-BE49-F238E27FC236}">
                <a16:creationId xmlns:a16="http://schemas.microsoft.com/office/drawing/2014/main" id="{DC0F5C0F-B775-731A-2CC1-42FAD296F135}"/>
              </a:ext>
            </a:extLst>
          </p:cNvPr>
          <p:cNvPicPr>
            <a:picLocks noChangeAspect="1"/>
          </p:cNvPicPr>
          <p:nvPr/>
        </p:nvPicPr>
        <p:blipFill>
          <a:blip r:embed="rId4"/>
          <a:stretch>
            <a:fillRect/>
          </a:stretch>
        </p:blipFill>
        <p:spPr>
          <a:xfrm>
            <a:off x="4332764" y="1256844"/>
            <a:ext cx="3526471" cy="2794729"/>
          </a:xfrm>
          <a:prstGeom prst="rect">
            <a:avLst/>
          </a:prstGeom>
        </p:spPr>
      </p:pic>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9"/>
          </p:nvPr>
        </p:nvSpPr>
        <p:spPr>
          <a:xfrm>
            <a:off x="4491118" y="4239516"/>
            <a:ext cx="3618381" cy="1231106"/>
          </a:xfrm>
        </p:spPr>
        <p:txBody>
          <a:bodyPr/>
          <a:lstStyle/>
          <a:p>
            <a:r>
              <a:rPr lang="en-US" dirty="0">
                <a:solidFill>
                  <a:schemeClr val="tx1"/>
                </a:solidFill>
              </a:rPr>
              <a:t>Register and scan data sources</a:t>
            </a:r>
          </a:p>
          <a:p>
            <a:pPr marL="342900" indent="-342900">
              <a:buFont typeface="+mj-lt"/>
              <a:buAutoNum type="arabicPeriod"/>
            </a:pPr>
            <a:r>
              <a:rPr lang="en-US" dirty="0">
                <a:solidFill>
                  <a:schemeClr val="tx1"/>
                </a:solidFill>
                <a:latin typeface="+mn-lt"/>
              </a:rPr>
              <a:t>Add each source to a collection</a:t>
            </a:r>
          </a:p>
          <a:p>
            <a:pPr marL="342900" indent="-342900">
              <a:buFont typeface="+mj-lt"/>
              <a:buAutoNum type="arabicPeriod"/>
            </a:pPr>
            <a:r>
              <a:rPr lang="en-US" dirty="0">
                <a:solidFill>
                  <a:schemeClr val="tx1"/>
                </a:solidFill>
                <a:latin typeface="+mn-lt"/>
              </a:rPr>
              <a:t>Create and run a scan for each source </a:t>
            </a:r>
          </a:p>
        </p:txBody>
      </p:sp>
      <p:pic>
        <p:nvPicPr>
          <p:cNvPr id="12" name="Picture 11" descr="A screenshot of a collection being browsed in Microsoft Purview Governance Portal.">
            <a:extLst>
              <a:ext uri="{FF2B5EF4-FFF2-40B4-BE49-F238E27FC236}">
                <a16:creationId xmlns:a16="http://schemas.microsoft.com/office/drawing/2014/main" id="{87BE2754-FCE5-EDBC-C3FB-75FA70A19CA2}"/>
              </a:ext>
            </a:extLst>
          </p:cNvPr>
          <p:cNvPicPr>
            <a:picLocks noChangeAspect="1"/>
          </p:cNvPicPr>
          <p:nvPr/>
        </p:nvPicPr>
        <p:blipFill>
          <a:blip r:embed="rId5"/>
          <a:stretch>
            <a:fillRect/>
          </a:stretch>
        </p:blipFill>
        <p:spPr>
          <a:xfrm>
            <a:off x="8209318" y="1256844"/>
            <a:ext cx="3487910" cy="2724930"/>
          </a:xfrm>
          <a:prstGeom prst="rect">
            <a:avLst/>
          </a:prstGeom>
        </p:spPr>
      </p:pic>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30"/>
          </p:nvPr>
        </p:nvSpPr>
        <p:spPr>
          <a:xfrm>
            <a:off x="8209318" y="4239516"/>
            <a:ext cx="3780288" cy="984885"/>
          </a:xfrm>
        </p:spPr>
        <p:txBody>
          <a:bodyPr/>
          <a:lstStyle/>
          <a:p>
            <a:r>
              <a:rPr lang="en-US" dirty="0">
                <a:solidFill>
                  <a:schemeClr val="tx1"/>
                </a:solidFill>
              </a:rPr>
              <a:t>View and manage cataloged data assets</a:t>
            </a:r>
          </a:p>
          <a:p>
            <a:pPr marL="342900" indent="-342900">
              <a:buFont typeface="+mj-lt"/>
              <a:buAutoNum type="arabicPeriod"/>
            </a:pPr>
            <a:r>
              <a:rPr lang="en-US" dirty="0">
                <a:solidFill>
                  <a:schemeClr val="tx1"/>
                </a:solidFill>
                <a:latin typeface="+mn-lt"/>
              </a:rPr>
              <a:t>Browse the data catalog</a:t>
            </a:r>
          </a:p>
          <a:p>
            <a:pPr marL="342900" indent="-342900">
              <a:buFont typeface="+mj-lt"/>
              <a:buAutoNum type="arabicPeriod"/>
            </a:pPr>
            <a:r>
              <a:rPr lang="en-US" dirty="0">
                <a:solidFill>
                  <a:schemeClr val="tx1"/>
                </a:solidFill>
                <a:latin typeface="+mn-lt"/>
              </a:rPr>
              <a:t>Filter to find specific asset types</a:t>
            </a:r>
          </a:p>
        </p:txBody>
      </p:sp>
    </p:spTree>
    <p:extLst>
      <p:ext uri="{BB962C8B-B14F-4D97-AF65-F5344CB8AC3E}">
        <p14:creationId xmlns:p14="http://schemas.microsoft.com/office/powerpoint/2010/main" val="35386078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Search data catalogs from Azure Synapse Studio</a:t>
            </a:r>
          </a:p>
        </p:txBody>
      </p:sp>
      <p:pic>
        <p:nvPicPr>
          <p:cNvPr id="2" name="Picture 1" descr="A screenshot of the Manage page in Synapse Studio with a Microsoft Purview account connected.">
            <a:extLst>
              <a:ext uri="{FF2B5EF4-FFF2-40B4-BE49-F238E27FC236}">
                <a16:creationId xmlns:a16="http://schemas.microsoft.com/office/drawing/2014/main" id="{EE7D168E-FA1C-CD66-2618-66973248799B}"/>
              </a:ext>
            </a:extLst>
          </p:cNvPr>
          <p:cNvPicPr>
            <a:picLocks noChangeAspect="1"/>
          </p:cNvPicPr>
          <p:nvPr/>
        </p:nvPicPr>
        <p:blipFill>
          <a:blip r:embed="rId3"/>
          <a:stretch>
            <a:fillRect/>
          </a:stretch>
        </p:blipFill>
        <p:spPr>
          <a:xfrm>
            <a:off x="814137" y="1454523"/>
            <a:ext cx="4466524" cy="3377809"/>
          </a:xfrm>
          <a:prstGeom prst="rect">
            <a:avLst/>
          </a:prstGeom>
          <a:effectLst>
            <a:outerShdw blurRad="50800" dist="38100" dir="2700000" algn="tl" rotWithShape="0">
              <a:prstClr val="black">
                <a:alpha val="40000"/>
              </a:prstClr>
            </a:outerShdw>
          </a:effectLst>
        </p:spPr>
      </p:pic>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814137" y="4957200"/>
            <a:ext cx="5578932" cy="754053"/>
          </a:xfrm>
          <a:ln>
            <a:noFill/>
          </a:ln>
        </p:spPr>
        <p:style>
          <a:lnRef idx="2">
            <a:schemeClr val="dk1"/>
          </a:lnRef>
          <a:fillRef idx="1">
            <a:schemeClr val="lt1"/>
          </a:fillRef>
          <a:effectRef idx="0">
            <a:schemeClr val="dk1"/>
          </a:effectRef>
          <a:fontRef idx="minor">
            <a:schemeClr val="dk1"/>
          </a:fontRef>
        </p:style>
        <p:txBody>
          <a:bodyPr/>
          <a:lstStyle/>
          <a:p>
            <a:r>
              <a:rPr lang="en-US" sz="2000" dirty="0">
                <a:latin typeface="+mj-lt"/>
              </a:rPr>
              <a:t>Connect a Microsoft Purview account to a Synapse Analytics workspace</a:t>
            </a:r>
            <a:endParaRPr lang="en-US" sz="1800" dirty="0">
              <a:latin typeface="+mn-lt"/>
            </a:endParaRPr>
          </a:p>
        </p:txBody>
      </p:sp>
      <p:pic>
        <p:nvPicPr>
          <p:cNvPr id="6" name="Picture 5" descr="A screenshot showing the Search bar in Synapse Studio being used to search Microsoft  Purview.">
            <a:extLst>
              <a:ext uri="{FF2B5EF4-FFF2-40B4-BE49-F238E27FC236}">
                <a16:creationId xmlns:a16="http://schemas.microsoft.com/office/drawing/2014/main" id="{0760345E-009C-0260-EE43-782085189BD3}"/>
              </a:ext>
            </a:extLst>
          </p:cNvPr>
          <p:cNvPicPr>
            <a:picLocks noChangeAspect="1"/>
          </p:cNvPicPr>
          <p:nvPr/>
        </p:nvPicPr>
        <p:blipFill>
          <a:blip r:embed="rId4"/>
          <a:stretch>
            <a:fillRect/>
          </a:stretch>
        </p:blipFill>
        <p:spPr>
          <a:xfrm>
            <a:off x="6802574" y="1454523"/>
            <a:ext cx="4262219" cy="3377809"/>
          </a:xfrm>
          <a:prstGeom prst="rect">
            <a:avLst/>
          </a:prstGeom>
          <a:effectLst>
            <a:outerShdw blurRad="50800" dist="38100" dir="2700000" algn="tl" rotWithShape="0">
              <a:prstClr val="black">
                <a:alpha val="40000"/>
              </a:prstClr>
            </a:outerShdw>
          </a:effectLst>
        </p:spPr>
      </p:pic>
      <p:sp>
        <p:nvSpPr>
          <p:cNvPr id="8" name="Content Placeholder 2">
            <a:extLst>
              <a:ext uri="{FF2B5EF4-FFF2-40B4-BE49-F238E27FC236}">
                <a16:creationId xmlns:a16="http://schemas.microsoft.com/office/drawing/2014/main" id="{F16151E9-E4DD-4E04-5B84-F085167168AC}"/>
              </a:ext>
            </a:extLst>
          </p:cNvPr>
          <p:cNvSpPr txBox="1">
            <a:spLocks/>
          </p:cNvSpPr>
          <p:nvPr/>
        </p:nvSpPr>
        <p:spPr>
          <a:xfrm>
            <a:off x="6698265" y="4957201"/>
            <a:ext cx="5578932" cy="446276"/>
          </a:xfrm>
          <a:prstGeom prst="rect">
            <a:avLst/>
          </a:prstGeom>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lIns="137160" tIns="91440" rIns="13716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dk1"/>
                </a:solidFill>
                <a:latin typeface="+mn-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dk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dk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dk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dk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dk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r>
              <a:rPr lang="en-US" dirty="0">
                <a:latin typeface="+mj-lt"/>
              </a:rPr>
              <a:t>Search Microsoft Purview in Synapse Studio</a:t>
            </a:r>
            <a:endParaRPr lang="en-US" sz="1800" dirty="0"/>
          </a:p>
        </p:txBody>
      </p:sp>
    </p:spTree>
    <p:extLst>
      <p:ext uri="{BB962C8B-B14F-4D97-AF65-F5344CB8AC3E}">
        <p14:creationId xmlns:p14="http://schemas.microsoft.com/office/powerpoint/2010/main" val="5727375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Track data lineage in pipelines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947548"/>
            <a:ext cx="5578932" cy="2539157"/>
          </a:xfrm>
          <a:noFill/>
          <a:ln>
            <a:noFill/>
          </a:ln>
        </p:spPr>
        <p:txBody>
          <a:bodyPr/>
          <a:lstStyle/>
          <a:p>
            <a:r>
              <a:rPr lang="en-US" sz="2000" dirty="0">
                <a:latin typeface="+mj-lt"/>
              </a:rPr>
              <a:t>Generate and view data lineage information:</a:t>
            </a:r>
            <a:endParaRPr lang="en-US" sz="1800" dirty="0">
              <a:latin typeface="+mn-lt"/>
            </a:endParaRPr>
          </a:p>
          <a:p>
            <a:pPr marL="285750" indent="-285750">
              <a:buFont typeface="Arial" panose="020B0604020202020204" pitchFamily="34" charset="0"/>
              <a:buChar char="•"/>
            </a:pPr>
            <a:r>
              <a:rPr lang="en-US" altLang="zh-CN" sz="1800" b="0" i="0" dirty="0">
                <a:solidFill>
                  <a:srgbClr val="333333"/>
                </a:solidFill>
                <a:effectLst/>
                <a:latin typeface="+mn-ea"/>
              </a:rPr>
              <a:t>In Azure Synapse Analytics, data movement and transformation is managed by using pipelines, which consist of an orchestrated set of activities that operate on data</a:t>
            </a:r>
          </a:p>
          <a:p>
            <a:pPr marL="285750" indent="-285750">
              <a:buFont typeface="Arial" panose="020B0604020202020204" pitchFamily="34" charset="0"/>
              <a:buChar char="•"/>
            </a:pPr>
            <a:r>
              <a:rPr lang="en-US" altLang="zh-CN" sz="1800" b="0" i="0" dirty="0">
                <a:solidFill>
                  <a:srgbClr val="333333"/>
                </a:solidFill>
                <a:effectLst/>
                <a:latin typeface="+mn-ea"/>
              </a:rPr>
              <a:t>In the Microsoft Purview Governance Portal, you can open the assets in the Microsoft Purview catalog, and view the linage information</a:t>
            </a:r>
            <a:endParaRPr lang="en-US" sz="1800" dirty="0">
              <a:latin typeface="+mn-lt"/>
            </a:endParaRPr>
          </a:p>
        </p:txBody>
      </p:sp>
      <p:pic>
        <p:nvPicPr>
          <p:cNvPr id="2" name="Picture 1" descr="A screenshot of a data asset in Microsoft Purview, showing the lineage tab.">
            <a:extLst>
              <a:ext uri="{FF2B5EF4-FFF2-40B4-BE49-F238E27FC236}">
                <a16:creationId xmlns:a16="http://schemas.microsoft.com/office/drawing/2014/main" id="{94306E0A-2053-C67A-E266-338B130ED205}"/>
              </a:ext>
            </a:extLst>
          </p:cNvPr>
          <p:cNvPicPr>
            <a:picLocks noChangeAspect="1"/>
          </p:cNvPicPr>
          <p:nvPr/>
        </p:nvPicPr>
        <p:blipFill>
          <a:blip r:embed="rId3"/>
          <a:stretch>
            <a:fillRect/>
          </a:stretch>
        </p:blipFill>
        <p:spPr>
          <a:xfrm>
            <a:off x="6194426" y="1367772"/>
            <a:ext cx="5750859" cy="43490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86593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BEFFD53-BA15-5AFC-CCD5-29B7E0BAA293}"/>
              </a:ext>
              <a:ext uri="{C183D7F6-B498-43B3-948B-1728B52AA6E4}">
                <adec:decorative xmlns:adec="http://schemas.microsoft.com/office/drawing/2017/decorative" val="1"/>
              </a:ext>
            </a:extLst>
          </p:cNvPr>
          <p:cNvSpPr/>
          <p:nvPr/>
        </p:nvSpPr>
        <p:spPr bwMode="auto">
          <a:xfrm>
            <a:off x="418643" y="1385454"/>
            <a:ext cx="11477793" cy="50320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10">
            <a:extLst>
              <a:ext uri="{FF2B5EF4-FFF2-40B4-BE49-F238E27FC236}">
                <a16:creationId xmlns:a16="http://schemas.microsoft.com/office/drawing/2014/main" id="{698005C7-B4B6-4707-A9E3-3CBA28E93724}"/>
              </a:ext>
            </a:extLst>
          </p:cNvPr>
          <p:cNvSpPr>
            <a:spLocks noGrp="1"/>
          </p:cNvSpPr>
          <p:nvPr>
            <p:ph type="title"/>
          </p:nvPr>
        </p:nvSpPr>
        <p:spPr>
          <a:xfrm>
            <a:off x="223024" y="440494"/>
            <a:ext cx="11968975" cy="680196"/>
          </a:xfrm>
        </p:spPr>
        <p:txBody>
          <a:bodyPr/>
          <a:lstStyle/>
          <a:p>
            <a:r>
              <a:rPr lang="en-US" dirty="0"/>
              <a:t>Exercise: Integrate Azure Synapse Analytics and Microsoft Purview</a:t>
            </a:r>
          </a:p>
        </p:txBody>
      </p:sp>
      <p:sp>
        <p:nvSpPr>
          <p:cNvPr id="12" name="Text Placeholder 11">
            <a:extLst>
              <a:ext uri="{FF2B5EF4-FFF2-40B4-BE49-F238E27FC236}">
                <a16:creationId xmlns:a16="http://schemas.microsoft.com/office/drawing/2014/main" id="{512982A0-6628-13EB-C45A-5648E05354E1}"/>
              </a:ext>
            </a:extLst>
          </p:cNvPr>
          <p:cNvSpPr>
            <a:spLocks noGrp="1"/>
          </p:cNvSpPr>
          <p:nvPr>
            <p:ph type="body" sz="quarter" idx="10"/>
          </p:nvPr>
        </p:nvSpPr>
        <p:spPr>
          <a:xfrm>
            <a:off x="732726" y="2698410"/>
            <a:ext cx="4645314" cy="2056653"/>
          </a:xfrm>
        </p:spPr>
        <p:txBody>
          <a:bodyPr/>
          <a:lstStyle/>
          <a:p>
            <a:r>
              <a:rPr lang="en-US" dirty="0"/>
              <a:t>Use the hosted lab environment provided, or view the lab instructions at the link below:</a:t>
            </a:r>
          </a:p>
          <a:p>
            <a:endParaRPr lang="en-US" dirty="0"/>
          </a:p>
          <a:p>
            <a:r>
              <a:rPr lang="en-US" sz="2000" dirty="0">
                <a:solidFill>
                  <a:schemeClr val="bg1">
                    <a:lumMod val="50000"/>
                  </a:schemeClr>
                </a:solidFill>
              </a:rPr>
              <a:t>https://aka.ms/mslearn-synapse-purview</a:t>
            </a:r>
          </a:p>
        </p:txBody>
      </p:sp>
      <p:pic>
        <p:nvPicPr>
          <p:cNvPr id="2" name="Graphic 1">
            <a:extLst>
              <a:ext uri="{FF2B5EF4-FFF2-40B4-BE49-F238E27FC236}">
                <a16:creationId xmlns:a16="http://schemas.microsoft.com/office/drawing/2014/main" id="{B6D41814-F1EA-B3C2-F7A5-3D5C2870A9D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5379" y="2255413"/>
            <a:ext cx="2709167" cy="2709167"/>
          </a:xfrm>
          <a:prstGeom prst="rect">
            <a:avLst/>
          </a:prstGeom>
        </p:spPr>
      </p:pic>
    </p:spTree>
    <p:extLst>
      <p:ext uri="{BB962C8B-B14F-4D97-AF65-F5344CB8AC3E}">
        <p14:creationId xmlns:p14="http://schemas.microsoft.com/office/powerpoint/2010/main" val="5664254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p:txBody>
          <a:bodyPr/>
          <a:lstStyle/>
          <a:p>
            <a:r>
              <a:rPr lang="en-US" dirty="0"/>
              <a:t>Knowledge check</a:t>
            </a:r>
          </a:p>
        </p:txBody>
      </p:sp>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1"/>
          </p:nvPr>
        </p:nvSpPr>
        <p:spPr>
          <a:xfrm>
            <a:off x="1376012" y="1314645"/>
            <a:ext cx="10383899" cy="1439467"/>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mj-lt"/>
                <a:ea typeface="+mn-ea"/>
                <a:cs typeface="+mn-cs"/>
              </a:rPr>
              <a:t>You want to scan data assets in a dedicated SQL pool in your Azure Synapse Analytics workspace. What kind of source should you register in Microsoft Purview?</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dirty="0">
                <a:solidFill>
                  <a:srgbClr val="171717"/>
                </a:solidFill>
                <a:latin typeface="Segoe UI" panose="020B0502040204020203" pitchFamily="34" charset="0"/>
              </a:rPr>
              <a:t>Azure Synapse Analytics</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dirty="0">
                <a:solidFill>
                  <a:srgbClr val="171717"/>
                </a:solidFill>
                <a:latin typeface="Segoe UI" panose="020B0502040204020203" pitchFamily="34" charset="0"/>
              </a:rPr>
              <a:t>Azure Data Lake Storage Gen2</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dirty="0">
                <a:solidFill>
                  <a:srgbClr val="171717"/>
                </a:solidFill>
                <a:latin typeface="Segoe UI" panose="020B0502040204020203" pitchFamily="34" charset="0"/>
              </a:rPr>
              <a:t>Azure SQL Database</a:t>
            </a:r>
          </a:p>
        </p:txBody>
      </p:sp>
      <p:sp>
        <p:nvSpPr>
          <p:cNvPr id="19" name="Graphic 26">
            <a:extLst>
              <a:ext uri="{FF2B5EF4-FFF2-40B4-BE49-F238E27FC236}">
                <a16:creationId xmlns:a16="http://schemas.microsoft.com/office/drawing/2014/main" id="{2A802B18-90EE-4B3D-97B9-9C05EE0CED14}"/>
              </a:ext>
              <a:ext uri="{C183D7F6-B498-43B3-948B-1728B52AA6E4}">
                <adec:decorative xmlns:adec="http://schemas.microsoft.com/office/drawing/2017/decorative" val="1"/>
              </a:ext>
            </a:extLst>
          </p:cNvPr>
          <p:cNvSpPr/>
          <p:nvPr/>
        </p:nvSpPr>
        <p:spPr>
          <a:xfrm>
            <a:off x="1376011" y="189234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3EFE1262-1194-4E26-B906-5CF2497F3C96}"/>
              </a:ext>
              <a:ext uri="{C183D7F6-B498-43B3-948B-1728B52AA6E4}">
                <adec:decorative xmlns:adec="http://schemas.microsoft.com/office/drawing/2017/decorative" val="1"/>
              </a:ext>
            </a:extLst>
          </p:cNvPr>
          <p:cNvCxnSpPr>
            <a:cxnSpLocks/>
          </p:cNvCxnSpPr>
          <p:nvPr/>
        </p:nvCxnSpPr>
        <p:spPr>
          <a:xfrm>
            <a:off x="1376012" y="2894353"/>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5"/>
          </p:nvPr>
        </p:nvSpPr>
        <p:spPr>
          <a:xfrm>
            <a:off x="1376012" y="2986210"/>
            <a:ext cx="10383899" cy="1443714"/>
          </a:xfrm>
        </p:spPr>
        <p:txBody>
          <a:bodyPr/>
          <a:lstStyle/>
          <a:p>
            <a:pPr>
              <a:spcAft>
                <a:spcPts val="0"/>
              </a:spcAft>
              <a:defRPr/>
            </a:pPr>
            <a:r>
              <a:rPr kumimoji="0" lang="en-US" sz="1800" b="0" i="0" u="none" strike="noStrike" kern="1200" cap="none" spc="0" normalizeH="0" baseline="0" noProof="0" dirty="0">
                <a:ln>
                  <a:noFill/>
                </a:ln>
                <a:effectLst/>
                <a:uLnTx/>
                <a:uFillTx/>
                <a:latin typeface="+mj-lt"/>
                <a:ea typeface="+mn-ea"/>
                <a:cs typeface="+mn-cs"/>
              </a:rPr>
              <a:t>You want to scan data assets in the default data lake used by your Azure Synapse Analytics workspace. What kind of source should you register in Microsoft Purview?</a:t>
            </a:r>
            <a:endParaRPr lang="en-US" sz="1800" dirty="0">
              <a:latin typeface="+mj-lt"/>
            </a:endParaRPr>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Azure Synapse Analytics</a:t>
            </a:r>
            <a:endParaRPr lang="en-US" sz="1600" dirty="0"/>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Azure Data Lake Storage Gen2</a:t>
            </a:r>
            <a:endParaRPr lang="en-US" sz="1600" dirty="0"/>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Azure Cosmos DB</a:t>
            </a:r>
            <a:endParaRPr lang="en-US" sz="1600" dirty="0"/>
          </a:p>
        </p:txBody>
      </p:sp>
      <p:sp>
        <p:nvSpPr>
          <p:cNvPr id="20" name="Graphic 26">
            <a:extLst>
              <a:ext uri="{FF2B5EF4-FFF2-40B4-BE49-F238E27FC236}">
                <a16:creationId xmlns:a16="http://schemas.microsoft.com/office/drawing/2014/main" id="{A6D58C0B-F1D4-4714-863A-BC2F0F1C195B}"/>
              </a:ext>
              <a:ext uri="{C183D7F6-B498-43B3-948B-1728B52AA6E4}">
                <adec:decorative xmlns:adec="http://schemas.microsoft.com/office/drawing/2017/decorative" val="1"/>
              </a:ext>
            </a:extLst>
          </p:cNvPr>
          <p:cNvSpPr/>
          <p:nvPr/>
        </p:nvSpPr>
        <p:spPr>
          <a:xfrm>
            <a:off x="1376011" y="385966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2" name="Straight Connector 11">
            <a:extLst>
              <a:ext uri="{FF2B5EF4-FFF2-40B4-BE49-F238E27FC236}">
                <a16:creationId xmlns:a16="http://schemas.microsoft.com/office/drawing/2014/main" id="{12B62408-88E8-4661-BCD3-EDF001718874}"/>
              </a:ext>
              <a:ext uri="{C183D7F6-B498-43B3-948B-1728B52AA6E4}">
                <adec:decorative xmlns:adec="http://schemas.microsoft.com/office/drawing/2017/decorative" val="1"/>
              </a:ext>
            </a:extLst>
          </p:cNvPr>
          <p:cNvCxnSpPr>
            <a:cxnSpLocks/>
          </p:cNvCxnSpPr>
          <p:nvPr/>
        </p:nvCxnSpPr>
        <p:spPr>
          <a:xfrm>
            <a:off x="1376012" y="4490246"/>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01853C4E-938B-4A63-A328-5CEB6E403E1E}"/>
              </a:ext>
            </a:extLst>
          </p:cNvPr>
          <p:cNvSpPr>
            <a:spLocks noGrp="1"/>
          </p:cNvSpPr>
          <p:nvPr>
            <p:ph type="body" sz="quarter" idx="17"/>
          </p:nvPr>
        </p:nvSpPr>
        <p:spPr>
          <a:xfrm>
            <a:off x="1376012" y="4550567"/>
            <a:ext cx="10383899" cy="1557928"/>
          </a:xfrm>
        </p:spPr>
        <p:txBody>
          <a:bodyPr/>
          <a:lstStyle/>
          <a:p>
            <a:pPr>
              <a:defRPr/>
            </a:pPr>
            <a:r>
              <a:rPr kumimoji="0" lang="en-US" sz="1800" b="0" i="0" u="none" strike="noStrike" kern="1200" cap="none" spc="0" normalizeH="0" baseline="0" noProof="0" dirty="0">
                <a:ln>
                  <a:noFill/>
                </a:ln>
                <a:effectLst/>
                <a:uLnTx/>
                <a:uFillTx/>
                <a:latin typeface="+mj-lt"/>
                <a:ea typeface="+mn-ea"/>
                <a:cs typeface="+mn-cs"/>
              </a:rPr>
              <a:t>You want data analysts using Synapse Studio to be able to find data assets that are registered in a Microsoft Purview collection. What should you do?</a:t>
            </a:r>
            <a:endParaRPr lang="en-US" sz="1800" dirty="0">
              <a:latin typeface="+mj-lt"/>
            </a:endParaRPr>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Register an Azure Synapse Analytics source in the Purview account</a:t>
            </a:r>
            <a:endParaRPr lang="en-US" sz="1600" dirty="0"/>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Add a Data Explorer pool to the Synapse Workspace</a:t>
            </a:r>
            <a:endParaRPr lang="en-US" sz="1600" dirty="0"/>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Connect the Purview account to the Synapse analytics workspace</a:t>
            </a:r>
            <a:endParaRPr lang="en-US" sz="1600" dirty="0"/>
          </a:p>
        </p:txBody>
      </p:sp>
      <p:sp>
        <p:nvSpPr>
          <p:cNvPr id="21" name="Graphic 26">
            <a:extLst>
              <a:ext uri="{FF2B5EF4-FFF2-40B4-BE49-F238E27FC236}">
                <a16:creationId xmlns:a16="http://schemas.microsoft.com/office/drawing/2014/main" id="{962197A6-871C-4723-B214-AF9644775C2D}"/>
              </a:ext>
              <a:ext uri="{C183D7F6-B498-43B3-948B-1728B52AA6E4}">
                <adec:decorative xmlns:adec="http://schemas.microsoft.com/office/drawing/2017/decorative" val="1"/>
              </a:ext>
            </a:extLst>
          </p:cNvPr>
          <p:cNvSpPr/>
          <p:nvPr/>
        </p:nvSpPr>
        <p:spPr>
          <a:xfrm>
            <a:off x="1384351" y="582697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D8B354CF-A423-413E-AC59-EB65165DF8F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1194001"/>
            <a:ext cx="933775" cy="933775"/>
          </a:xfrm>
          <a:prstGeom prst="rect">
            <a:avLst/>
          </a:prstGeom>
        </p:spPr>
      </p:pic>
      <p:pic>
        <p:nvPicPr>
          <p:cNvPr id="4" name="Graphic 3">
            <a:extLst>
              <a:ext uri="{FF2B5EF4-FFF2-40B4-BE49-F238E27FC236}">
                <a16:creationId xmlns:a16="http://schemas.microsoft.com/office/drawing/2014/main" id="{F3154490-1154-405C-8FF8-888A051BD2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2879003"/>
            <a:ext cx="933775" cy="933775"/>
          </a:xfrm>
          <a:prstGeom prst="rect">
            <a:avLst/>
          </a:prstGeom>
        </p:spPr>
      </p:pic>
      <p:pic>
        <p:nvPicPr>
          <p:cNvPr id="5" name="Graphic 4">
            <a:extLst>
              <a:ext uri="{FF2B5EF4-FFF2-40B4-BE49-F238E27FC236}">
                <a16:creationId xmlns:a16="http://schemas.microsoft.com/office/drawing/2014/main" id="{024724A0-8F4C-428B-8FA8-41AFED001D2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4544137"/>
            <a:ext cx="933775" cy="933775"/>
          </a:xfrm>
          <a:prstGeom prst="rect">
            <a:avLst/>
          </a:prstGeom>
        </p:spPr>
      </p:pic>
    </p:spTree>
    <p:extLst>
      <p:ext uri="{BB962C8B-B14F-4D97-AF65-F5344CB8AC3E}">
        <p14:creationId xmlns:p14="http://schemas.microsoft.com/office/powerpoint/2010/main" val="182956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p:txBody>
          <a:bodyPr/>
          <a:lstStyle/>
          <a:p>
            <a:r>
              <a:rPr lang="en-US" dirty="0"/>
              <a:t>Further reading</a:t>
            </a:r>
          </a:p>
        </p:txBody>
      </p:sp>
      <p:sp>
        <p:nvSpPr>
          <p:cNvPr id="13" name="TextBox 12">
            <a:extLst>
              <a:ext uri="{FF2B5EF4-FFF2-40B4-BE49-F238E27FC236}">
                <a16:creationId xmlns:a16="http://schemas.microsoft.com/office/drawing/2014/main" id="{8F4DCAA7-2167-5FC2-806E-39FA9FA0D5B6}"/>
              </a:ext>
            </a:extLst>
          </p:cNvPr>
          <p:cNvSpPr txBox="1"/>
          <p:nvPr/>
        </p:nvSpPr>
        <p:spPr>
          <a:xfrm>
            <a:off x="2888242" y="2709200"/>
            <a:ext cx="7788165"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Govern data across an 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https://aka.ms/mslearn-purview</a:t>
            </a:r>
          </a:p>
        </p:txBody>
      </p:sp>
      <p:pic>
        <p:nvPicPr>
          <p:cNvPr id="4" name="Graphic 3">
            <a:extLst>
              <a:ext uri="{FF2B5EF4-FFF2-40B4-BE49-F238E27FC236}">
                <a16:creationId xmlns:a16="http://schemas.microsoft.com/office/drawing/2014/main" id="{2886385D-009D-612A-5772-1C806AA8434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1386" y="2342836"/>
            <a:ext cx="1306856" cy="1379058"/>
          </a:xfrm>
          <a:prstGeom prst="rect">
            <a:avLst/>
          </a:prstGeom>
        </p:spPr>
      </p:pic>
    </p:spTree>
    <p:extLst>
      <p:ext uri="{BB962C8B-B14F-4D97-AF65-F5344CB8AC3E}">
        <p14:creationId xmlns:p14="http://schemas.microsoft.com/office/powerpoint/2010/main" val="3291859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pic>
        <p:nvPicPr>
          <p:cNvPr id="7" name="Graphic 6">
            <a:extLst>
              <a:ext uri="{FF2B5EF4-FFF2-40B4-BE49-F238E27FC236}">
                <a16:creationId xmlns:a16="http://schemas.microsoft.com/office/drawing/2014/main" id="{9372C226-9293-585B-36E6-A46516E7C67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9149" y="2314694"/>
            <a:ext cx="708076" cy="708076"/>
          </a:xfrm>
          <a:prstGeom prst="rect">
            <a:avLst/>
          </a:prstGeom>
        </p:spPr>
      </p:pic>
      <p:sp>
        <p:nvSpPr>
          <p:cNvPr id="21" name="Text Placeholder 5">
            <a:extLst>
              <a:ext uri="{FF2B5EF4-FFF2-40B4-BE49-F238E27FC236}">
                <a16:creationId xmlns:a16="http://schemas.microsoft.com/office/drawing/2014/main" id="{B50FDEA8-3736-6200-AC02-481159D501FA}"/>
              </a:ext>
            </a:extLst>
          </p:cNvPr>
          <p:cNvSpPr txBox="1">
            <a:spLocks/>
          </p:cNvSpPr>
          <p:nvPr/>
        </p:nvSpPr>
        <p:spPr>
          <a:xfrm>
            <a:off x="4078287" y="2056514"/>
            <a:ext cx="7695069" cy="1224436"/>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Introduction to Microsoft Purview</a:t>
            </a:r>
          </a:p>
        </p:txBody>
      </p:sp>
      <p:sp>
        <p:nvSpPr>
          <p:cNvPr id="26" name="Text Placeholder 1">
            <a:extLst>
              <a:ext uri="{FF2B5EF4-FFF2-40B4-BE49-F238E27FC236}">
                <a16:creationId xmlns:a16="http://schemas.microsoft.com/office/drawing/2014/main" id="{0B560D54-CC2B-BD93-7AD1-214E36DB3E54}"/>
              </a:ext>
            </a:extLst>
          </p:cNvPr>
          <p:cNvSpPr txBox="1">
            <a:spLocks/>
          </p:cNvSpPr>
          <p:nvPr/>
        </p:nvSpPr>
        <p:spPr>
          <a:xfrm>
            <a:off x="4078286" y="3530234"/>
            <a:ext cx="7695069" cy="1224436"/>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Integrate Microsoft Purview and Azure Synapse Analytics</a:t>
            </a:r>
          </a:p>
        </p:txBody>
      </p:sp>
      <p:pic>
        <p:nvPicPr>
          <p:cNvPr id="32" name="Graphic 31">
            <a:extLst>
              <a:ext uri="{FF2B5EF4-FFF2-40B4-BE49-F238E27FC236}">
                <a16:creationId xmlns:a16="http://schemas.microsoft.com/office/drawing/2014/main" id="{30F1DC4A-CCD7-6D0A-633E-B45E946B7F4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9149" y="3794720"/>
            <a:ext cx="695464" cy="695464"/>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Introduction to Microsoft Purview</a:t>
            </a:r>
          </a:p>
        </p:txBody>
      </p:sp>
      <p:pic>
        <p:nvPicPr>
          <p:cNvPr id="2" name="Graphic 1">
            <a:extLst>
              <a:ext uri="{FF2B5EF4-FFF2-40B4-BE49-F238E27FC236}">
                <a16:creationId xmlns:a16="http://schemas.microsoft.com/office/drawing/2014/main" id="{F2183588-BD7C-74B0-B9FD-A47AF36448B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5153" y="2868340"/>
            <a:ext cx="1100660" cy="1100660"/>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What is Microsoft Purview?</a:t>
            </a:r>
          </a:p>
        </p:txBody>
      </p:sp>
      <p:grpSp>
        <p:nvGrpSpPr>
          <p:cNvPr id="9" name="Group 8">
            <a:extLst>
              <a:ext uri="{FF2B5EF4-FFF2-40B4-BE49-F238E27FC236}">
                <a16:creationId xmlns:a16="http://schemas.microsoft.com/office/drawing/2014/main" id="{430490B8-3E9E-B5B0-941A-EDB72CBDC123}"/>
              </a:ext>
              <a:ext uri="{C183D7F6-B498-43B3-948B-1728B52AA6E4}">
                <adec:decorative xmlns:adec="http://schemas.microsoft.com/office/drawing/2017/decorative" val="1"/>
              </a:ext>
            </a:extLst>
          </p:cNvPr>
          <p:cNvGrpSpPr/>
          <p:nvPr/>
        </p:nvGrpSpPr>
        <p:grpSpPr>
          <a:xfrm>
            <a:off x="354737" y="1031715"/>
            <a:ext cx="11482527" cy="4345946"/>
            <a:chOff x="76807" y="1031715"/>
            <a:chExt cx="12038386" cy="4889534"/>
          </a:xfrm>
        </p:grpSpPr>
        <p:sp>
          <p:nvSpPr>
            <p:cNvPr id="7" name="Rectangle 6">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76807" y="1031715"/>
              <a:ext cx="12038386" cy="488953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shot of the Microsoft Purview governance portal displaying the data map, data catalog, and data estate insights.">
              <a:extLst>
                <a:ext uri="{FF2B5EF4-FFF2-40B4-BE49-F238E27FC236}">
                  <a16:creationId xmlns:a16="http://schemas.microsoft.com/office/drawing/2014/main" id="{E3D47020-77D5-B957-2A0A-DAAB615AEDB4}"/>
                </a:ext>
              </a:extLst>
            </p:cNvPr>
            <p:cNvPicPr>
              <a:picLocks noChangeAspect="1"/>
            </p:cNvPicPr>
            <p:nvPr/>
          </p:nvPicPr>
          <p:blipFill>
            <a:blip r:embed="rId3"/>
            <a:stretch>
              <a:fillRect/>
            </a:stretch>
          </p:blipFill>
          <p:spPr>
            <a:xfrm>
              <a:off x="418643" y="1204817"/>
              <a:ext cx="11313846" cy="4632305"/>
            </a:xfrm>
            <a:prstGeom prst="rect">
              <a:avLst/>
            </a:prstGeom>
          </p:spPr>
        </p:pic>
      </p:grpSp>
    </p:spTree>
    <p:extLst>
      <p:ext uri="{BB962C8B-B14F-4D97-AF65-F5344CB8AC3E}">
        <p14:creationId xmlns:p14="http://schemas.microsoft.com/office/powerpoint/2010/main" val="9185755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B503AE2-C9A5-D22E-8E26-6BD058C38C62}"/>
              </a:ext>
              <a:ext uri="{C183D7F6-B498-43B3-948B-1728B52AA6E4}">
                <adec:decorative xmlns:adec="http://schemas.microsoft.com/office/drawing/2017/decorative" val="1"/>
              </a:ext>
            </a:extLst>
          </p:cNvPr>
          <p:cNvSpPr/>
          <p:nvPr/>
        </p:nvSpPr>
        <p:spPr bwMode="auto">
          <a:xfrm>
            <a:off x="418643" y="2184940"/>
            <a:ext cx="10870490" cy="9644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D40E2B9-8C73-7D0D-5977-6BCD188C9213}"/>
              </a:ext>
              <a:ext uri="{C183D7F6-B498-43B3-948B-1728B52AA6E4}">
                <adec:decorative xmlns:adec="http://schemas.microsoft.com/office/drawing/2017/decorative" val="1"/>
              </a:ext>
            </a:extLst>
          </p:cNvPr>
          <p:cNvSpPr/>
          <p:nvPr/>
        </p:nvSpPr>
        <p:spPr bwMode="auto">
          <a:xfrm>
            <a:off x="425366" y="3249190"/>
            <a:ext cx="10863767" cy="19763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875A143-F660-B099-AA72-0879157D807A}"/>
              </a:ext>
              <a:ext uri="{C183D7F6-B498-43B3-948B-1728B52AA6E4}">
                <adec:decorative xmlns:adec="http://schemas.microsoft.com/office/drawing/2017/decorative" val="1"/>
              </a:ext>
            </a:extLst>
          </p:cNvPr>
          <p:cNvSpPr/>
          <p:nvPr/>
        </p:nvSpPr>
        <p:spPr bwMode="auto">
          <a:xfrm>
            <a:off x="425366" y="1120690"/>
            <a:ext cx="10863767" cy="9644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How Microsoft Purview works </a:t>
            </a:r>
            <a:r>
              <a:rPr lang="en-US" dirty="0">
                <a:solidFill>
                  <a:schemeClr val="bg1"/>
                </a:solidFill>
              </a:rPr>
              <a:t>(1/2)</a:t>
            </a:r>
          </a:p>
        </p:txBody>
      </p:sp>
      <p:pic>
        <p:nvPicPr>
          <p:cNvPr id="12" name="Graphic 11" descr="Step 1 with solid blue fill">
            <a:extLst>
              <a:ext uri="{FF2B5EF4-FFF2-40B4-BE49-F238E27FC236}">
                <a16:creationId xmlns:a16="http://schemas.microsoft.com/office/drawing/2014/main" id="{5517208F-9507-4C64-DF62-DA5378AF9E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205" y="1226915"/>
            <a:ext cx="716903" cy="716903"/>
          </a:xfrm>
          <a:prstGeom prst="rect">
            <a:avLst/>
          </a:prstGeom>
        </p:spPr>
      </p:pic>
      <p:sp>
        <p:nvSpPr>
          <p:cNvPr id="23" name="TextBox 22">
            <a:extLst>
              <a:ext uri="{FF2B5EF4-FFF2-40B4-BE49-F238E27FC236}">
                <a16:creationId xmlns:a16="http://schemas.microsoft.com/office/drawing/2014/main" id="{0BD5EC19-3549-0E38-C5E7-C684022DFFE1}"/>
              </a:ext>
            </a:extLst>
          </p:cNvPr>
          <p:cNvSpPr txBox="1"/>
          <p:nvPr/>
        </p:nvSpPr>
        <p:spPr>
          <a:xfrm>
            <a:off x="1192731" y="1284192"/>
            <a:ext cx="289642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Register sources</a:t>
            </a:r>
          </a:p>
        </p:txBody>
      </p:sp>
      <p:pic>
        <p:nvPicPr>
          <p:cNvPr id="6" name="Picture 5" descr="Screenshot of Register sources button in Microsoft Purview governance portal.">
            <a:extLst>
              <a:ext uri="{FF2B5EF4-FFF2-40B4-BE49-F238E27FC236}">
                <a16:creationId xmlns:a16="http://schemas.microsoft.com/office/drawing/2014/main" id="{5E84192A-B34F-0628-5E2C-01CCC7653EC1}"/>
              </a:ext>
            </a:extLst>
          </p:cNvPr>
          <p:cNvPicPr>
            <a:picLocks noChangeAspect="1"/>
          </p:cNvPicPr>
          <p:nvPr/>
        </p:nvPicPr>
        <p:blipFill>
          <a:blip r:embed="rId5"/>
          <a:stretch>
            <a:fillRect/>
          </a:stretch>
        </p:blipFill>
        <p:spPr>
          <a:xfrm>
            <a:off x="7376256" y="1192688"/>
            <a:ext cx="2083227" cy="787702"/>
          </a:xfrm>
          <a:prstGeom prst="rect">
            <a:avLst/>
          </a:prstGeom>
        </p:spPr>
      </p:pic>
      <p:pic>
        <p:nvPicPr>
          <p:cNvPr id="8" name="Graphic 7" descr="Step 2 with solid blue fill">
            <a:extLst>
              <a:ext uri="{FF2B5EF4-FFF2-40B4-BE49-F238E27FC236}">
                <a16:creationId xmlns:a16="http://schemas.microsoft.com/office/drawing/2014/main" id="{FD3E55BD-BC13-BD7A-647C-B2373350FD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204" y="2295872"/>
            <a:ext cx="716903" cy="716903"/>
          </a:xfrm>
          <a:prstGeom prst="rect">
            <a:avLst/>
          </a:prstGeom>
        </p:spPr>
      </p:pic>
      <p:sp>
        <p:nvSpPr>
          <p:cNvPr id="27" name="TextBox 26">
            <a:extLst>
              <a:ext uri="{FF2B5EF4-FFF2-40B4-BE49-F238E27FC236}">
                <a16:creationId xmlns:a16="http://schemas.microsoft.com/office/drawing/2014/main" id="{C382925D-B022-E0BB-D70A-8F0957D0B5F3}"/>
              </a:ext>
            </a:extLst>
          </p:cNvPr>
          <p:cNvSpPr txBox="1"/>
          <p:nvPr/>
        </p:nvSpPr>
        <p:spPr>
          <a:xfrm>
            <a:off x="1192730" y="2340391"/>
            <a:ext cx="378951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Scan and classify</a:t>
            </a:r>
          </a:p>
        </p:txBody>
      </p:sp>
      <p:pic>
        <p:nvPicPr>
          <p:cNvPr id="31" name="Picture 30" descr="Screenshot of GlobalDataLake data source in Purview governance portal, with red box around scan icon.">
            <a:extLst>
              <a:ext uri="{FF2B5EF4-FFF2-40B4-BE49-F238E27FC236}">
                <a16:creationId xmlns:a16="http://schemas.microsoft.com/office/drawing/2014/main" id="{76CA6822-7D91-9390-6A32-C565DAF976BC}"/>
              </a:ext>
            </a:extLst>
          </p:cNvPr>
          <p:cNvPicPr>
            <a:picLocks noChangeAspect="1"/>
          </p:cNvPicPr>
          <p:nvPr/>
        </p:nvPicPr>
        <p:blipFill rotWithShape="1">
          <a:blip r:embed="rId8"/>
          <a:srcRect t="10080" b="6692"/>
          <a:stretch/>
        </p:blipFill>
        <p:spPr>
          <a:xfrm>
            <a:off x="7307058" y="2256938"/>
            <a:ext cx="2319354" cy="820490"/>
          </a:xfrm>
          <a:prstGeom prst="rect">
            <a:avLst/>
          </a:prstGeom>
        </p:spPr>
      </p:pic>
      <p:pic>
        <p:nvPicPr>
          <p:cNvPr id="10" name="Graphic 9" descr="Step 3 with solid blue fill">
            <a:extLst>
              <a:ext uri="{FF2B5EF4-FFF2-40B4-BE49-F238E27FC236}">
                <a16:creationId xmlns:a16="http://schemas.microsoft.com/office/drawing/2014/main" id="{F91F12AC-E954-6FB5-781D-36CD2ECF75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5204" y="3818336"/>
            <a:ext cx="716903" cy="716903"/>
          </a:xfrm>
          <a:prstGeom prst="rect">
            <a:avLst/>
          </a:prstGeom>
        </p:spPr>
      </p:pic>
      <p:sp>
        <p:nvSpPr>
          <p:cNvPr id="29" name="TextBox 28">
            <a:extLst>
              <a:ext uri="{FF2B5EF4-FFF2-40B4-BE49-F238E27FC236}">
                <a16:creationId xmlns:a16="http://schemas.microsoft.com/office/drawing/2014/main" id="{C912725E-FC1B-DD79-31B8-F12C9E58B558}"/>
              </a:ext>
            </a:extLst>
          </p:cNvPr>
          <p:cNvSpPr txBox="1"/>
          <p:nvPr/>
        </p:nvSpPr>
        <p:spPr>
          <a:xfrm>
            <a:off x="1192730" y="3846757"/>
            <a:ext cx="378951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Data Map</a:t>
            </a:r>
          </a:p>
        </p:txBody>
      </p:sp>
      <p:pic>
        <p:nvPicPr>
          <p:cNvPr id="15" name="Picture 14" descr="Screenshot of Data Map in Microsoft Purview governance portal.">
            <a:extLst>
              <a:ext uri="{FF2B5EF4-FFF2-40B4-BE49-F238E27FC236}">
                <a16:creationId xmlns:a16="http://schemas.microsoft.com/office/drawing/2014/main" id="{3DDC9BD8-E426-48E8-F723-24A74928889E}"/>
              </a:ext>
            </a:extLst>
          </p:cNvPr>
          <p:cNvPicPr>
            <a:picLocks noChangeAspect="1"/>
          </p:cNvPicPr>
          <p:nvPr/>
        </p:nvPicPr>
        <p:blipFill rotWithShape="1">
          <a:blip r:embed="rId11"/>
          <a:srcRect r="2330" b="4047"/>
          <a:stretch/>
        </p:blipFill>
        <p:spPr>
          <a:xfrm>
            <a:off x="5732268" y="3309322"/>
            <a:ext cx="5259623" cy="1856036"/>
          </a:xfrm>
          <a:prstGeom prst="rect">
            <a:avLst/>
          </a:prstGeom>
        </p:spPr>
      </p:pic>
    </p:spTree>
    <p:extLst>
      <p:ext uri="{BB962C8B-B14F-4D97-AF65-F5344CB8AC3E}">
        <p14:creationId xmlns:p14="http://schemas.microsoft.com/office/powerpoint/2010/main" val="24410620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54FE13-241C-1468-4960-D33A1854A38D}"/>
              </a:ext>
              <a:ext uri="{C183D7F6-B498-43B3-948B-1728B52AA6E4}">
                <adec:decorative xmlns:adec="http://schemas.microsoft.com/office/drawing/2017/decorative" val="1"/>
              </a:ext>
            </a:extLst>
          </p:cNvPr>
          <p:cNvSpPr/>
          <p:nvPr/>
        </p:nvSpPr>
        <p:spPr bwMode="auto">
          <a:xfrm>
            <a:off x="1225789" y="1069458"/>
            <a:ext cx="6499655" cy="3497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How Microsoft Purview works </a:t>
            </a:r>
            <a:r>
              <a:rPr lang="en-US" dirty="0">
                <a:solidFill>
                  <a:schemeClr val="bg1"/>
                </a:solidFill>
              </a:rPr>
              <a:t>(2/2)</a:t>
            </a:r>
          </a:p>
        </p:txBody>
      </p:sp>
      <p:pic>
        <p:nvPicPr>
          <p:cNvPr id="17" name="Graphic 16" descr="Step 1 with solid blue fill">
            <a:extLst>
              <a:ext uri="{FF2B5EF4-FFF2-40B4-BE49-F238E27FC236}">
                <a16:creationId xmlns:a16="http://schemas.microsoft.com/office/drawing/2014/main" id="{F3E644CF-7FAF-6C17-487C-CBCB6F6AE0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089" y="1069457"/>
            <a:ext cx="716903" cy="716903"/>
          </a:xfrm>
          <a:prstGeom prst="rect">
            <a:avLst/>
          </a:prstGeom>
        </p:spPr>
      </p:pic>
      <p:sp>
        <p:nvSpPr>
          <p:cNvPr id="19" name="TextBox 18" descr="Search for product sales&#10;">
            <a:extLst>
              <a:ext uri="{FF2B5EF4-FFF2-40B4-BE49-F238E27FC236}">
                <a16:creationId xmlns:a16="http://schemas.microsoft.com/office/drawing/2014/main" id="{6D0FBF14-E2D3-8FF3-92C0-9D479E44B7A1}"/>
              </a:ext>
            </a:extLst>
          </p:cNvPr>
          <p:cNvSpPr txBox="1"/>
          <p:nvPr/>
        </p:nvSpPr>
        <p:spPr>
          <a:xfrm>
            <a:off x="1148992" y="1113976"/>
            <a:ext cx="436212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Search for product sales</a:t>
            </a:r>
          </a:p>
        </p:txBody>
      </p:sp>
      <p:pic>
        <p:nvPicPr>
          <p:cNvPr id="12" name="Picture 11" descr="Purview governance portal with search bar populated for data assets matching product sales.">
            <a:extLst>
              <a:ext uri="{FF2B5EF4-FFF2-40B4-BE49-F238E27FC236}">
                <a16:creationId xmlns:a16="http://schemas.microsoft.com/office/drawing/2014/main" id="{34313BD9-A9D3-4348-7FC1-7BF8AD47429D}"/>
              </a:ext>
            </a:extLst>
          </p:cNvPr>
          <p:cNvPicPr>
            <a:picLocks noChangeAspect="1"/>
          </p:cNvPicPr>
          <p:nvPr/>
        </p:nvPicPr>
        <p:blipFill>
          <a:blip r:embed="rId5"/>
          <a:stretch>
            <a:fillRect/>
          </a:stretch>
        </p:blipFill>
        <p:spPr>
          <a:xfrm>
            <a:off x="1355840" y="1662793"/>
            <a:ext cx="6250005" cy="2858453"/>
          </a:xfrm>
          <a:prstGeom prst="rect">
            <a:avLst/>
          </a:prstGeom>
        </p:spPr>
      </p:pic>
      <p:grpSp>
        <p:nvGrpSpPr>
          <p:cNvPr id="32" name="Group 31" descr="Search results in Purview governance portal.">
            <a:extLst>
              <a:ext uri="{FF2B5EF4-FFF2-40B4-BE49-F238E27FC236}">
                <a16:creationId xmlns:a16="http://schemas.microsoft.com/office/drawing/2014/main" id="{F574DB21-05B5-CFFA-53D8-A1C8C2E5D919}"/>
              </a:ext>
              <a:ext uri="{C183D7F6-B498-43B3-948B-1728B52AA6E4}">
                <adec:decorative xmlns:adec="http://schemas.microsoft.com/office/drawing/2017/decorative" val="0"/>
              </a:ext>
            </a:extLst>
          </p:cNvPr>
          <p:cNvGrpSpPr/>
          <p:nvPr/>
        </p:nvGrpSpPr>
        <p:grpSpPr>
          <a:xfrm>
            <a:off x="4197976" y="2651436"/>
            <a:ext cx="7832561" cy="2902972"/>
            <a:chOff x="4197976" y="2651436"/>
            <a:chExt cx="7832561" cy="2902972"/>
          </a:xfrm>
        </p:grpSpPr>
        <p:sp>
          <p:nvSpPr>
            <p:cNvPr id="31" name="Rectangle 30">
              <a:extLst>
                <a:ext uri="{FF2B5EF4-FFF2-40B4-BE49-F238E27FC236}">
                  <a16:creationId xmlns:a16="http://schemas.microsoft.com/office/drawing/2014/main" id="{5A77088A-4E05-81F9-A050-71BD6C340F74}"/>
                </a:ext>
                <a:ext uri="{C183D7F6-B498-43B3-948B-1728B52AA6E4}">
                  <adec:decorative xmlns:adec="http://schemas.microsoft.com/office/drawing/2017/decorative" val="1"/>
                </a:ext>
              </a:extLst>
            </p:cNvPr>
            <p:cNvSpPr/>
            <p:nvPr/>
          </p:nvSpPr>
          <p:spPr bwMode="auto">
            <a:xfrm>
              <a:off x="4914878" y="2695955"/>
              <a:ext cx="7115659" cy="28584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descr="Search results in Purview governance portal.">
              <a:extLst>
                <a:ext uri="{FF2B5EF4-FFF2-40B4-BE49-F238E27FC236}">
                  <a16:creationId xmlns:a16="http://schemas.microsoft.com/office/drawing/2014/main" id="{D467B7CB-D9D2-27B4-D1E1-DCE11CDB2A25}"/>
                </a:ext>
              </a:extLst>
            </p:cNvPr>
            <p:cNvPicPr>
              <a:picLocks noChangeAspect="1"/>
            </p:cNvPicPr>
            <p:nvPr/>
          </p:nvPicPr>
          <p:blipFill>
            <a:blip r:embed="rId6"/>
            <a:stretch>
              <a:fillRect/>
            </a:stretch>
          </p:blipFill>
          <p:spPr>
            <a:xfrm>
              <a:off x="5059839" y="3231389"/>
              <a:ext cx="6732707" cy="2251184"/>
            </a:xfrm>
            <a:prstGeom prst="rect">
              <a:avLst/>
            </a:prstGeom>
          </p:spPr>
        </p:pic>
        <p:sp>
          <p:nvSpPr>
            <p:cNvPr id="27" name="TextBox 26" descr="Search results&#10;">
              <a:extLst>
                <a:ext uri="{FF2B5EF4-FFF2-40B4-BE49-F238E27FC236}">
                  <a16:creationId xmlns:a16="http://schemas.microsoft.com/office/drawing/2014/main" id="{140A970B-0C00-F897-091A-7705D329C269}"/>
                </a:ext>
              </a:extLst>
            </p:cNvPr>
            <p:cNvSpPr txBox="1"/>
            <p:nvPr/>
          </p:nvSpPr>
          <p:spPr>
            <a:xfrm>
              <a:off x="4867233" y="2695955"/>
              <a:ext cx="436212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Search results</a:t>
              </a:r>
            </a:p>
          </p:txBody>
        </p:sp>
        <p:pic>
          <p:nvPicPr>
            <p:cNvPr id="29" name="Graphic 28" descr="Step 2 with solid blue fill">
              <a:extLst>
                <a:ext uri="{FF2B5EF4-FFF2-40B4-BE49-F238E27FC236}">
                  <a16:creationId xmlns:a16="http://schemas.microsoft.com/office/drawing/2014/main" id="{90C5BFEF-C7CA-A7A4-E680-EDB6AF6199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976" y="2651436"/>
              <a:ext cx="716903" cy="716903"/>
            </a:xfrm>
            <a:prstGeom prst="rect">
              <a:avLst/>
            </a:prstGeom>
          </p:spPr>
        </p:pic>
      </p:grpSp>
    </p:spTree>
    <p:extLst>
      <p:ext uri="{BB962C8B-B14F-4D97-AF65-F5344CB8AC3E}">
        <p14:creationId xmlns:p14="http://schemas.microsoft.com/office/powerpoint/2010/main" val="1612490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When to use Microsoft Purview</a:t>
            </a:r>
          </a:p>
        </p:txBody>
      </p:sp>
      <p:sp>
        <p:nvSpPr>
          <p:cNvPr id="6" name="Text Placeholder 5"/>
          <p:cNvSpPr>
            <a:spLocks noGrp="1"/>
          </p:cNvSpPr>
          <p:nvPr>
            <p:ph type="body" sz="quarter" idx="11"/>
          </p:nvPr>
        </p:nvSpPr>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Criteria that indicate whether Microsoft Purview will meet your requirements:</a:t>
            </a:r>
          </a:p>
        </p:txBody>
      </p:sp>
      <p:sp>
        <p:nvSpPr>
          <p:cNvPr id="2" name="Text Placeholder 1"/>
          <p:cNvSpPr>
            <a:spLocks noGrp="1"/>
          </p:cNvSpPr>
          <p:nvPr>
            <p:ph type="body" sz="quarter" idx="15"/>
          </p:nvPr>
        </p:nvSpPr>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Decision criteria</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32090" y="3517900"/>
            <a:ext cx="5435768" cy="2006600"/>
          </a:xfrm>
          <a:ln>
            <a:solidFill>
              <a:schemeClr val="accent1"/>
            </a:solidFill>
          </a:ln>
        </p:spPr>
        <p:txBody>
          <a:bodyPr/>
          <a:lstStyle/>
          <a:p>
            <a:r>
              <a:rPr lang="en-US" dirty="0">
                <a:solidFill>
                  <a:schemeClr val="tx1"/>
                </a:solidFill>
              </a:rPr>
              <a:t>Discovery:</a:t>
            </a:r>
          </a:p>
          <a:p>
            <a:pPr lvl="1"/>
            <a:r>
              <a:rPr lang="en-US" dirty="0"/>
              <a:t>Because there's no central location to register data sources, users might be unaware of a data source unless they come into contact with it as part of another process.</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337590" y="3517900"/>
            <a:ext cx="5435768" cy="2006600"/>
          </a:xfrm>
          <a:ln>
            <a:solidFill>
              <a:schemeClr val="accent1"/>
            </a:solidFill>
          </a:ln>
        </p:spPr>
        <p:txBody>
          <a:bodyPr/>
          <a:lstStyle/>
          <a:p>
            <a:r>
              <a:rPr lang="en-US" dirty="0">
                <a:solidFill>
                  <a:schemeClr val="tx1"/>
                </a:solidFill>
              </a:rPr>
              <a:t>Governance:</a:t>
            </a:r>
          </a:p>
          <a:p>
            <a:pPr lvl="1"/>
            <a:r>
              <a:rPr lang="en-US" dirty="0"/>
              <a:t>Compliance with company security policies, government regulations, and customer needs, are critical considerations for data governance.</a:t>
            </a:r>
          </a:p>
        </p:txBody>
      </p:sp>
      <p:grpSp>
        <p:nvGrpSpPr>
          <p:cNvPr id="5" name="Group 4">
            <a:extLst>
              <a:ext uri="{FF2B5EF4-FFF2-40B4-BE49-F238E27FC236}">
                <a16:creationId xmlns:a16="http://schemas.microsoft.com/office/drawing/2014/main" id="{B1576BEC-357F-40DF-AE48-50CA864C9A7B}"/>
              </a:ext>
              <a:ext uri="{C183D7F6-B498-43B3-948B-1728B52AA6E4}">
                <adec:decorative xmlns:adec="http://schemas.microsoft.com/office/drawing/2017/decorative" val="1"/>
              </a:ext>
            </a:extLst>
          </p:cNvPr>
          <p:cNvGrpSpPr/>
          <p:nvPr/>
        </p:nvGrpSpPr>
        <p:grpSpPr>
          <a:xfrm>
            <a:off x="418643" y="1456896"/>
            <a:ext cx="896425" cy="896425"/>
            <a:chOff x="418643" y="1456896"/>
            <a:chExt cx="896425" cy="896425"/>
          </a:xfrm>
        </p:grpSpPr>
        <p:grpSp>
          <p:nvGrpSpPr>
            <p:cNvPr id="4" name="Group 3">
              <a:extLst>
                <a:ext uri="{FF2B5EF4-FFF2-40B4-BE49-F238E27FC236}">
                  <a16:creationId xmlns:a16="http://schemas.microsoft.com/office/drawing/2014/main" id="{AD6CF35B-95E7-41C5-A265-55D1C67053D9}"/>
                </a:ext>
              </a:extLst>
            </p:cNvPr>
            <p:cNvGrpSpPr/>
            <p:nvPr/>
          </p:nvGrpSpPr>
          <p:grpSpPr>
            <a:xfrm>
              <a:off x="418643" y="1456896"/>
              <a:ext cx="896425" cy="896425"/>
              <a:chOff x="418643" y="1456896"/>
              <a:chExt cx="896425" cy="896425"/>
            </a:xfrm>
          </p:grpSpPr>
          <p:sp>
            <p:nvSpPr>
              <p:cNvPr id="32" name="AutoShape 3">
                <a:extLst>
                  <a:ext uri="{FF2B5EF4-FFF2-40B4-BE49-F238E27FC236}">
                    <a16:creationId xmlns:a16="http://schemas.microsoft.com/office/drawing/2014/main" id="{156C7984-D7C5-4F8E-BA67-F847016F36DC}"/>
                  </a:ext>
                </a:extLst>
              </p:cNvPr>
              <p:cNvSpPr>
                <a:spLocks noChangeAspect="1" noChangeArrowheads="1" noTextEdit="1"/>
              </p:cNvSpPr>
              <p:nvPr/>
            </p:nvSpPr>
            <p:spPr bwMode="auto">
              <a:xfrm>
                <a:off x="418643" y="1456896"/>
                <a:ext cx="896425" cy="89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5">
                <a:extLst>
                  <a:ext uri="{FF2B5EF4-FFF2-40B4-BE49-F238E27FC236}">
                    <a16:creationId xmlns:a16="http://schemas.microsoft.com/office/drawing/2014/main" id="{B347C2F9-1C68-4C51-8D2D-1709B56B9480}"/>
                  </a:ext>
                </a:extLst>
              </p:cNvPr>
              <p:cNvSpPr>
                <a:spLocks/>
              </p:cNvSpPr>
              <p:nvPr/>
            </p:nvSpPr>
            <p:spPr bwMode="auto">
              <a:xfrm>
                <a:off x="418643" y="1456896"/>
                <a:ext cx="896425" cy="896425"/>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5" name="Freeform 6">
                <a:extLst>
                  <a:ext uri="{FF2B5EF4-FFF2-40B4-BE49-F238E27FC236}">
                    <a16:creationId xmlns:a16="http://schemas.microsoft.com/office/drawing/2014/main" id="{07ADE806-D450-4A7C-B2E3-33206A62ECEF}"/>
                  </a:ext>
                </a:extLst>
              </p:cNvPr>
              <p:cNvSpPr>
                <a:spLocks noEditPoints="1"/>
              </p:cNvSpPr>
              <p:nvPr/>
            </p:nvSpPr>
            <p:spPr bwMode="auto">
              <a:xfrm>
                <a:off x="489556" y="1527809"/>
                <a:ext cx="754597" cy="756416"/>
              </a:xfrm>
              <a:prstGeom prst="ellipse">
                <a:avLst/>
              </a:prstGeom>
              <a:noFill/>
              <a:ln w="28575" cap="flat">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fr-FR" dirty="0"/>
              </a:p>
            </p:txBody>
          </p:sp>
        </p:grpSp>
        <p:pic>
          <p:nvPicPr>
            <p:cNvPr id="3" name="Picture 2" descr="Icon of a bulb">
              <a:extLst>
                <a:ext uri="{FF2B5EF4-FFF2-40B4-BE49-F238E27FC236}">
                  <a16:creationId xmlns:a16="http://schemas.microsoft.com/office/drawing/2014/main" id="{2F2C547C-E6CB-40A8-ACD6-91D2E4F375A8}"/>
                </a:ext>
              </a:extLst>
            </p:cNvPr>
            <p:cNvPicPr>
              <a:picLocks noChangeAspect="1"/>
            </p:cNvPicPr>
            <p:nvPr/>
          </p:nvPicPr>
          <p:blipFill>
            <a:blip r:embed="rId3"/>
            <a:stretch>
              <a:fillRect/>
            </a:stretch>
          </p:blipFill>
          <p:spPr>
            <a:xfrm>
              <a:off x="695962" y="1668340"/>
              <a:ext cx="341784" cy="475354"/>
            </a:xfrm>
            <a:prstGeom prst="rect">
              <a:avLst/>
            </a:prstGeom>
          </p:spPr>
        </p:pic>
      </p:grpSp>
      <p:grpSp>
        <p:nvGrpSpPr>
          <p:cNvPr id="11" name="Group 10">
            <a:extLst>
              <a:ext uri="{FF2B5EF4-FFF2-40B4-BE49-F238E27FC236}">
                <a16:creationId xmlns:a16="http://schemas.microsoft.com/office/drawing/2014/main" id="{BB6D0BF8-6CCD-48D3-9421-5147BA1AE9D1}"/>
              </a:ext>
              <a:ext uri="{C183D7F6-B498-43B3-948B-1728B52AA6E4}">
                <adec:decorative xmlns:adec="http://schemas.microsoft.com/office/drawing/2017/decorative" val="1"/>
              </a:ext>
            </a:extLst>
          </p:cNvPr>
          <p:cNvGrpSpPr/>
          <p:nvPr/>
        </p:nvGrpSpPr>
        <p:grpSpPr>
          <a:xfrm>
            <a:off x="5072027" y="4797391"/>
            <a:ext cx="723714" cy="723714"/>
            <a:chOff x="4928347" y="4677391"/>
            <a:chExt cx="723714" cy="723714"/>
          </a:xfrm>
        </p:grpSpPr>
        <p:grpSp>
          <p:nvGrpSpPr>
            <p:cNvPr id="10" name="Group 9">
              <a:extLst>
                <a:ext uri="{FF2B5EF4-FFF2-40B4-BE49-F238E27FC236}">
                  <a16:creationId xmlns:a16="http://schemas.microsoft.com/office/drawing/2014/main" id="{FADC1F7E-A9D9-4A24-B67C-51A08ED77878}"/>
                </a:ext>
              </a:extLst>
            </p:cNvPr>
            <p:cNvGrpSpPr/>
            <p:nvPr/>
          </p:nvGrpSpPr>
          <p:grpSpPr>
            <a:xfrm>
              <a:off x="4928347" y="4677391"/>
              <a:ext cx="723714" cy="723714"/>
              <a:chOff x="4928347" y="4677391"/>
              <a:chExt cx="723714" cy="723714"/>
            </a:xfrm>
          </p:grpSpPr>
          <p:sp>
            <p:nvSpPr>
              <p:cNvPr id="53" name="AutoShape 3">
                <a:extLst>
                  <a:ext uri="{FF2B5EF4-FFF2-40B4-BE49-F238E27FC236}">
                    <a16:creationId xmlns:a16="http://schemas.microsoft.com/office/drawing/2014/main" id="{ADDD1E6E-BF50-43DE-97B6-B598FBDA7AFD}"/>
                  </a:ext>
                </a:extLst>
              </p:cNvPr>
              <p:cNvSpPr>
                <a:spLocks noChangeAspect="1" noChangeArrowheads="1" noTextEdit="1"/>
              </p:cNvSpPr>
              <p:nvPr/>
            </p:nvSpPr>
            <p:spPr bwMode="auto">
              <a:xfrm>
                <a:off x="4928347" y="4677391"/>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4" name="Freeform 5">
                <a:extLst>
                  <a:ext uri="{FF2B5EF4-FFF2-40B4-BE49-F238E27FC236}">
                    <a16:creationId xmlns:a16="http://schemas.microsoft.com/office/drawing/2014/main" id="{B3F51C3D-5FC7-44CB-A29C-05A4D834B4E7}"/>
                  </a:ext>
                </a:extLst>
              </p:cNvPr>
              <p:cNvSpPr>
                <a:spLocks/>
              </p:cNvSpPr>
              <p:nvPr/>
            </p:nvSpPr>
            <p:spPr bwMode="auto">
              <a:xfrm>
                <a:off x="4928347" y="4677391"/>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55" name="Freeform 6">
                <a:extLst>
                  <a:ext uri="{FF2B5EF4-FFF2-40B4-BE49-F238E27FC236}">
                    <a16:creationId xmlns:a16="http://schemas.microsoft.com/office/drawing/2014/main" id="{CD9A6BAB-D282-4E29-8595-4D06A1B66433}"/>
                  </a:ext>
                </a:extLst>
              </p:cNvPr>
              <p:cNvSpPr>
                <a:spLocks noEditPoints="1"/>
              </p:cNvSpPr>
              <p:nvPr/>
            </p:nvSpPr>
            <p:spPr bwMode="auto">
              <a:xfrm>
                <a:off x="4985598" y="4733908"/>
                <a:ext cx="609212" cy="610680"/>
              </a:xfrm>
              <a:prstGeom prst="ellipse">
                <a:avLst/>
              </a:prstGeom>
              <a:noFill/>
              <a:ln w="28575" cap="flat">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fr-FR" dirty="0"/>
              </a:p>
            </p:txBody>
          </p:sp>
        </p:grpSp>
        <p:pic>
          <p:nvPicPr>
            <p:cNvPr id="9" name="Picture 8" descr="Icon of three dots and outward pointing chevrons on left and right">
              <a:extLst>
                <a:ext uri="{FF2B5EF4-FFF2-40B4-BE49-F238E27FC236}">
                  <a16:creationId xmlns:a16="http://schemas.microsoft.com/office/drawing/2014/main" id="{D0F0EB51-FC87-4DAA-99ED-3430D4296D7E}"/>
                </a:ext>
              </a:extLst>
            </p:cNvPr>
            <p:cNvPicPr>
              <a:picLocks noChangeAspect="1"/>
            </p:cNvPicPr>
            <p:nvPr/>
          </p:nvPicPr>
          <p:blipFill>
            <a:blip r:embed="rId4"/>
            <a:stretch>
              <a:fillRect/>
            </a:stretch>
          </p:blipFill>
          <p:spPr>
            <a:xfrm>
              <a:off x="5053321" y="4940730"/>
              <a:ext cx="495143" cy="218518"/>
            </a:xfrm>
            <a:prstGeom prst="rect">
              <a:avLst/>
            </a:prstGeom>
          </p:spPr>
        </p:pic>
      </p:grpSp>
      <p:grpSp>
        <p:nvGrpSpPr>
          <p:cNvPr id="13" name="Group 12">
            <a:extLst>
              <a:ext uri="{FF2B5EF4-FFF2-40B4-BE49-F238E27FC236}">
                <a16:creationId xmlns:a16="http://schemas.microsoft.com/office/drawing/2014/main" id="{3317C1F2-3A50-40E1-9507-CDB4AB1E7E05}"/>
              </a:ext>
              <a:ext uri="{C183D7F6-B498-43B3-948B-1728B52AA6E4}">
                <adec:decorative xmlns:adec="http://schemas.microsoft.com/office/drawing/2017/decorative" val="1"/>
              </a:ext>
            </a:extLst>
          </p:cNvPr>
          <p:cNvGrpSpPr/>
          <p:nvPr/>
        </p:nvGrpSpPr>
        <p:grpSpPr>
          <a:xfrm>
            <a:off x="10909159" y="4747479"/>
            <a:ext cx="723714" cy="723714"/>
            <a:chOff x="10833744" y="4677391"/>
            <a:chExt cx="723714" cy="723714"/>
          </a:xfrm>
        </p:grpSpPr>
        <p:grpSp>
          <p:nvGrpSpPr>
            <p:cNvPr id="12" name="Group 11">
              <a:extLst>
                <a:ext uri="{FF2B5EF4-FFF2-40B4-BE49-F238E27FC236}">
                  <a16:creationId xmlns:a16="http://schemas.microsoft.com/office/drawing/2014/main" id="{BF30DD5E-ADAF-43E8-B1F9-311622E1E147}"/>
                </a:ext>
              </a:extLst>
            </p:cNvPr>
            <p:cNvGrpSpPr/>
            <p:nvPr/>
          </p:nvGrpSpPr>
          <p:grpSpPr>
            <a:xfrm>
              <a:off x="10833744" y="4677391"/>
              <a:ext cx="723714" cy="723714"/>
              <a:chOff x="10833744" y="4677391"/>
              <a:chExt cx="723714" cy="723714"/>
            </a:xfrm>
          </p:grpSpPr>
          <p:sp>
            <p:nvSpPr>
              <p:cNvPr id="63" name="AutoShape 3">
                <a:extLst>
                  <a:ext uri="{FF2B5EF4-FFF2-40B4-BE49-F238E27FC236}">
                    <a16:creationId xmlns:a16="http://schemas.microsoft.com/office/drawing/2014/main" id="{3B94178C-A075-4716-9F24-5121F4761A9B}"/>
                  </a:ext>
                </a:extLst>
              </p:cNvPr>
              <p:cNvSpPr>
                <a:spLocks noChangeAspect="1" noChangeArrowheads="1" noTextEdit="1"/>
              </p:cNvSpPr>
              <p:nvPr/>
            </p:nvSpPr>
            <p:spPr bwMode="auto">
              <a:xfrm>
                <a:off x="10833744" y="4677391"/>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4" name="Freeform 5">
                <a:extLst>
                  <a:ext uri="{FF2B5EF4-FFF2-40B4-BE49-F238E27FC236}">
                    <a16:creationId xmlns:a16="http://schemas.microsoft.com/office/drawing/2014/main" id="{36272B48-92D4-4D9F-80A7-74ABE49DBBD2}"/>
                  </a:ext>
                </a:extLst>
              </p:cNvPr>
              <p:cNvSpPr>
                <a:spLocks/>
              </p:cNvSpPr>
              <p:nvPr/>
            </p:nvSpPr>
            <p:spPr bwMode="auto">
              <a:xfrm>
                <a:off x="10833744" y="4677391"/>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65" name="Freeform 6">
                <a:extLst>
                  <a:ext uri="{FF2B5EF4-FFF2-40B4-BE49-F238E27FC236}">
                    <a16:creationId xmlns:a16="http://schemas.microsoft.com/office/drawing/2014/main" id="{7972C6B9-EE1D-4625-85B4-B7B6CCB5C555}"/>
                  </a:ext>
                </a:extLst>
              </p:cNvPr>
              <p:cNvSpPr>
                <a:spLocks noEditPoints="1"/>
              </p:cNvSpPr>
              <p:nvPr/>
            </p:nvSpPr>
            <p:spPr bwMode="auto">
              <a:xfrm>
                <a:off x="10890995" y="4733908"/>
                <a:ext cx="609212" cy="610680"/>
              </a:xfrm>
              <a:prstGeom prst="ellipse">
                <a:avLst/>
              </a:prstGeom>
              <a:noFill/>
              <a:ln w="28575" cap="flat">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fr-FR" dirty="0"/>
              </a:p>
            </p:txBody>
          </p:sp>
        </p:grpSp>
        <p:pic>
          <p:nvPicPr>
            <p:cNvPr id="36" name="Picture 35" descr="Icon of three dots and outward pointing chevrons on left and right">
              <a:extLst>
                <a:ext uri="{FF2B5EF4-FFF2-40B4-BE49-F238E27FC236}">
                  <a16:creationId xmlns:a16="http://schemas.microsoft.com/office/drawing/2014/main" id="{C43D72B7-11D2-4E1C-826F-7E7AAE23A5AB}"/>
                </a:ext>
              </a:extLst>
            </p:cNvPr>
            <p:cNvPicPr>
              <a:picLocks noChangeAspect="1"/>
            </p:cNvPicPr>
            <p:nvPr/>
          </p:nvPicPr>
          <p:blipFill>
            <a:blip r:embed="rId4"/>
            <a:stretch>
              <a:fillRect/>
            </a:stretch>
          </p:blipFill>
          <p:spPr>
            <a:xfrm>
              <a:off x="10948029" y="4940730"/>
              <a:ext cx="495143" cy="218518"/>
            </a:xfrm>
            <a:prstGeom prst="rect">
              <a:avLst/>
            </a:prstGeom>
          </p:spPr>
        </p:pic>
      </p:grpSp>
    </p:spTree>
    <p:extLst>
      <p:ext uri="{BB962C8B-B14F-4D97-AF65-F5344CB8AC3E}">
        <p14:creationId xmlns:p14="http://schemas.microsoft.com/office/powerpoint/2010/main" val="156006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p:txBody>
          <a:bodyPr/>
          <a:lstStyle/>
          <a:p>
            <a:r>
              <a:rPr lang="en-US" dirty="0"/>
              <a:t>Knowledge check</a:t>
            </a:r>
          </a:p>
        </p:txBody>
      </p:sp>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1"/>
          </p:nvPr>
        </p:nvSpPr>
        <p:spPr>
          <a:xfrm>
            <a:off x="1256197" y="1568254"/>
            <a:ext cx="10706677" cy="1443714"/>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mj-lt"/>
                <a:ea typeface="+mn-ea"/>
                <a:cs typeface="+mn-cs"/>
              </a:rPr>
              <a:t>What does Microsoft Purview do with the data it discovers from your registered sources?</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dirty="0">
                <a:solidFill>
                  <a:srgbClr val="171717"/>
                </a:solidFill>
                <a:latin typeface="Segoe UI" panose="020B0502040204020203" pitchFamily="34" charset="0"/>
              </a:rPr>
              <a:t>It catalogs and classifies the data that is scanned.</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dirty="0">
                <a:solidFill>
                  <a:srgbClr val="171717"/>
                </a:solidFill>
                <a:latin typeface="Segoe UI" panose="020B0502040204020203" pitchFamily="34" charset="0"/>
              </a:rPr>
              <a:t>It moves the data to your Azure subscription, automatically creating the necessary storage accounts</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dirty="0">
                <a:solidFill>
                  <a:srgbClr val="171717"/>
                </a:solidFill>
                <a:latin typeface="Segoe UI" panose="020B0502040204020203" pitchFamily="34" charset="0"/>
              </a:rPr>
              <a:t>It performs data transformations to match your on-premises schemas</a:t>
            </a:r>
          </a:p>
        </p:txBody>
      </p:sp>
      <p:sp>
        <p:nvSpPr>
          <p:cNvPr id="19" name="Graphic 26">
            <a:extLst>
              <a:ext uri="{FF2B5EF4-FFF2-40B4-BE49-F238E27FC236}">
                <a16:creationId xmlns:a16="http://schemas.microsoft.com/office/drawing/2014/main" id="{2A802B18-90EE-4B3D-97B9-9C05EE0CED14}"/>
              </a:ext>
              <a:ext uri="{C183D7F6-B498-43B3-948B-1728B52AA6E4}">
                <adec:decorative xmlns:adec="http://schemas.microsoft.com/office/drawing/2017/decorative" val="1"/>
              </a:ext>
            </a:extLst>
          </p:cNvPr>
          <p:cNvSpPr/>
          <p:nvPr/>
        </p:nvSpPr>
        <p:spPr>
          <a:xfrm>
            <a:off x="1268799" y="202767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3EFE1262-1194-4E26-B906-5CF2497F3C96}"/>
              </a:ext>
              <a:ext uri="{C183D7F6-B498-43B3-948B-1728B52AA6E4}">
                <adec:decorative xmlns:adec="http://schemas.microsoft.com/office/drawing/2017/decorative" val="1"/>
              </a:ext>
            </a:extLst>
          </p:cNvPr>
          <p:cNvCxnSpPr>
            <a:cxnSpLocks/>
          </p:cNvCxnSpPr>
          <p:nvPr/>
        </p:nvCxnSpPr>
        <p:spPr>
          <a:xfrm>
            <a:off x="1350787" y="3361304"/>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5"/>
          </p:nvPr>
        </p:nvSpPr>
        <p:spPr>
          <a:xfrm>
            <a:off x="1256197" y="3617120"/>
            <a:ext cx="10706677" cy="1443714"/>
          </a:xfrm>
        </p:spPr>
        <p:txBody>
          <a:bodyPr/>
          <a:lstStyle/>
          <a:p>
            <a:pPr>
              <a:spcAft>
                <a:spcPts val="0"/>
              </a:spcAft>
              <a:defRPr/>
            </a:pPr>
            <a:r>
              <a:rPr lang="en-US" sz="1800" dirty="0">
                <a:latin typeface="+mj-lt"/>
              </a:rPr>
              <a:t>What aspect of Microsoft Purview is used to configure the data discovery for your data sources?</a:t>
            </a:r>
          </a:p>
          <a:p>
            <a:pPr marL="288925" indent="-288925">
              <a:spcBef>
                <a:spcPts val="300"/>
              </a:spcBef>
              <a:spcAft>
                <a:spcPts val="600"/>
              </a:spcAft>
              <a:buFont typeface="Wingdings" panose="05000000000000000000" pitchFamily="2" charset="2"/>
              <a:buChar char="q"/>
              <a:defRPr/>
            </a:pPr>
            <a:r>
              <a:rPr lang="en-US" sz="1600" dirty="0"/>
              <a:t>Scan rules</a:t>
            </a:r>
          </a:p>
          <a:p>
            <a:pPr marL="288925" indent="-288925">
              <a:spcBef>
                <a:spcPts val="300"/>
              </a:spcBef>
              <a:spcAft>
                <a:spcPts val="600"/>
              </a:spcAft>
              <a:buFont typeface="Wingdings" panose="05000000000000000000" pitchFamily="2" charset="2"/>
              <a:buChar char="q"/>
              <a:defRPr/>
            </a:pPr>
            <a:r>
              <a:rPr lang="en-US" sz="1600" dirty="0"/>
              <a:t>Collections</a:t>
            </a:r>
          </a:p>
          <a:p>
            <a:pPr marL="288925" indent="-288925">
              <a:spcBef>
                <a:spcPts val="300"/>
              </a:spcBef>
              <a:spcAft>
                <a:spcPts val="600"/>
              </a:spcAft>
              <a:buFont typeface="Wingdings" panose="05000000000000000000" pitchFamily="2" charset="2"/>
              <a:buChar char="q"/>
              <a:defRPr/>
            </a:pPr>
            <a:r>
              <a:rPr lang="en-US" sz="1600" dirty="0"/>
              <a:t>Classifications</a:t>
            </a:r>
          </a:p>
        </p:txBody>
      </p:sp>
      <p:pic>
        <p:nvPicPr>
          <p:cNvPr id="2" name="Graphic 1">
            <a:extLst>
              <a:ext uri="{FF2B5EF4-FFF2-40B4-BE49-F238E27FC236}">
                <a16:creationId xmlns:a16="http://schemas.microsoft.com/office/drawing/2014/main" id="{D8B354CF-A423-413E-AC59-EB65165DF8F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422" y="1447610"/>
            <a:ext cx="933775" cy="933775"/>
          </a:xfrm>
          <a:prstGeom prst="rect">
            <a:avLst/>
          </a:prstGeom>
        </p:spPr>
      </p:pic>
      <p:pic>
        <p:nvPicPr>
          <p:cNvPr id="4" name="Graphic 3">
            <a:extLst>
              <a:ext uri="{FF2B5EF4-FFF2-40B4-BE49-F238E27FC236}">
                <a16:creationId xmlns:a16="http://schemas.microsoft.com/office/drawing/2014/main" id="{F3154490-1154-405C-8FF8-888A051BD2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422" y="3509913"/>
            <a:ext cx="933775" cy="933775"/>
          </a:xfrm>
          <a:prstGeom prst="rect">
            <a:avLst/>
          </a:prstGeom>
        </p:spPr>
      </p:pic>
      <p:sp>
        <p:nvSpPr>
          <p:cNvPr id="20" name="Graphic 26">
            <a:extLst>
              <a:ext uri="{FF2B5EF4-FFF2-40B4-BE49-F238E27FC236}">
                <a16:creationId xmlns:a16="http://schemas.microsoft.com/office/drawing/2014/main" id="{A6D58C0B-F1D4-4714-863A-BC2F0F1C195B}"/>
              </a:ext>
              <a:ext uri="{C183D7F6-B498-43B3-948B-1728B52AA6E4}">
                <adec:decorative xmlns:adec="http://schemas.microsoft.com/office/drawing/2017/decorative" val="1"/>
              </a:ext>
            </a:extLst>
          </p:cNvPr>
          <p:cNvSpPr/>
          <p:nvPr/>
        </p:nvSpPr>
        <p:spPr>
          <a:xfrm>
            <a:off x="1268799" y="403609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67733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Integrate Microsoft Purview and Azure Synapse Analytics</a:t>
            </a:r>
            <a:endParaRPr lang="en-US" dirty="0"/>
          </a:p>
        </p:txBody>
      </p:sp>
      <p:pic>
        <p:nvPicPr>
          <p:cNvPr id="2" name="Graphic 1">
            <a:extLst>
              <a:ext uri="{FF2B5EF4-FFF2-40B4-BE49-F238E27FC236}">
                <a16:creationId xmlns:a16="http://schemas.microsoft.com/office/drawing/2014/main" id="{E2870353-43E8-C0B5-71C9-74FA6984606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73490" y="2863755"/>
            <a:ext cx="1130490" cy="1130490"/>
          </a:xfrm>
          <a:prstGeom prst="rect">
            <a:avLst/>
          </a:prstGeom>
        </p:spPr>
      </p:pic>
    </p:spTree>
    <p:extLst>
      <p:ext uri="{BB962C8B-B14F-4D97-AF65-F5344CB8AC3E}">
        <p14:creationId xmlns:p14="http://schemas.microsoft.com/office/powerpoint/2010/main" val="232674714"/>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1_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1557</Words>
  <Application>Microsoft Office PowerPoint</Application>
  <PresentationFormat>Widescreen</PresentationFormat>
  <Paragraphs>154</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Consolas</vt:lpstr>
      <vt:lpstr>Segoe UI</vt:lpstr>
      <vt:lpstr>Segoe UI Light</vt:lpstr>
      <vt:lpstr>Segoe UI Semibold</vt:lpstr>
      <vt:lpstr>Wingdings</vt:lpstr>
      <vt:lpstr>Microsoft Azure Template</vt:lpstr>
      <vt:lpstr>1_Microsoft Azure Template</vt:lpstr>
      <vt:lpstr>Govern data across an enterprise</vt:lpstr>
      <vt:lpstr>Agenda </vt:lpstr>
      <vt:lpstr>Introduction to Microsoft Purview</vt:lpstr>
      <vt:lpstr>What is Microsoft Purview?</vt:lpstr>
      <vt:lpstr>How Microsoft Purview works (1/2)</vt:lpstr>
      <vt:lpstr>How Microsoft Purview works (2/2)</vt:lpstr>
      <vt:lpstr>When to use Microsoft Purview</vt:lpstr>
      <vt:lpstr>Knowledge check</vt:lpstr>
      <vt:lpstr>Integrate Microsoft Purview and Azure Synapse Analytics</vt:lpstr>
      <vt:lpstr>Catalog Azure Synapse Analytics data assets in Microsoft Purview</vt:lpstr>
      <vt:lpstr>Search data catalogs from Azure Synapse Studio</vt:lpstr>
      <vt:lpstr>Track data lineage in pipelines</vt:lpstr>
      <vt:lpstr>Exercise: Integrate Azure Synapse Analytics and Microsoft Purview</vt:lpstr>
      <vt:lpstr>Knowledge check</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2023-01-25T23:11:12Z</dcterms:created>
  <dcterms:modified xsi:type="dcterms:W3CDTF">2023-02-06T19:45:54Z</dcterms:modified>
</cp:coreProperties>
</file>